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50" r:id="rId1"/>
  </p:sldMasterIdLst>
  <p:notesMasterIdLst>
    <p:notesMasterId r:id="rId27"/>
  </p:notesMasterIdLst>
  <p:handoutMasterIdLst>
    <p:handoutMasterId r:id="rId28"/>
  </p:handoutMasterIdLst>
  <p:sldIdLst>
    <p:sldId id="334" r:id="rId2"/>
    <p:sldId id="358" r:id="rId3"/>
    <p:sldId id="287" r:id="rId4"/>
    <p:sldId id="371" r:id="rId5"/>
    <p:sldId id="367" r:id="rId6"/>
    <p:sldId id="366" r:id="rId7"/>
    <p:sldId id="379" r:id="rId8"/>
    <p:sldId id="363" r:id="rId9"/>
    <p:sldId id="360" r:id="rId10"/>
    <p:sldId id="347" r:id="rId11"/>
    <p:sldId id="370" r:id="rId12"/>
    <p:sldId id="364" r:id="rId13"/>
    <p:sldId id="365" r:id="rId14"/>
    <p:sldId id="368" r:id="rId15"/>
    <p:sldId id="373" r:id="rId16"/>
    <p:sldId id="350" r:id="rId17"/>
    <p:sldId id="381" r:id="rId18"/>
    <p:sldId id="374" r:id="rId19"/>
    <p:sldId id="375" r:id="rId20"/>
    <p:sldId id="376" r:id="rId21"/>
    <p:sldId id="377" r:id="rId22"/>
    <p:sldId id="359" r:id="rId23"/>
    <p:sldId id="380" r:id="rId24"/>
    <p:sldId id="361" r:id="rId25"/>
    <p:sldId id="356" r:id="rId2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ADE4"/>
    <a:srgbClr val="FFFF99"/>
    <a:srgbClr val="63A537"/>
    <a:srgbClr val="F1850F"/>
    <a:srgbClr val="663300"/>
    <a:srgbClr val="036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04" autoAdjust="0"/>
    <p:restoredTop sz="90929"/>
  </p:normalViewPr>
  <p:slideViewPr>
    <p:cSldViewPr>
      <p:cViewPr varScale="1">
        <p:scale>
          <a:sx n="91" d="100"/>
          <a:sy n="91" d="100"/>
        </p:scale>
        <p:origin x="4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136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4032DFA-8A14-4B25-907C-23F308B1F5B3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2AF33C5-38F7-406F-A650-FB3BBB68F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57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E18BD29A-E4FF-F445-9B5C-D56C66BF89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591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BD29A-E4FF-F445-9B5C-D56C66BF898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6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1A716-85EE-2F4D-9A38-B7D73DA66E25}" type="slidenum">
              <a:rPr lang="en-US"/>
              <a:pPr/>
              <a:t>15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61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D9F919-A801-0D46-BFA3-70DE157F3AED}" type="slidenum">
              <a:rPr lang="en-US"/>
              <a:pPr/>
              <a:t>16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78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1A716-85EE-2F4D-9A38-B7D73DA66E25}" type="slidenum">
              <a:rPr lang="en-US"/>
              <a:pPr/>
              <a:t>17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580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1A716-85EE-2F4D-9A38-B7D73DA66E25}" type="slidenum">
              <a:rPr lang="en-US"/>
              <a:pPr/>
              <a:t>18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03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1A716-85EE-2F4D-9A38-B7D73DA66E25}" type="slidenum">
              <a:rPr lang="en-US"/>
              <a:pPr/>
              <a:t>19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948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1A716-85EE-2F4D-9A38-B7D73DA66E25}" type="slidenum">
              <a:rPr lang="en-US"/>
              <a:pPr/>
              <a:t>20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02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1A716-85EE-2F4D-9A38-B7D73DA66E25}" type="slidenum">
              <a:rPr lang="en-US"/>
              <a:pPr/>
              <a:t>21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8708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Expertise: Great lakes Issues, invasive species, history, pollution, restoration efforts,</a:t>
            </a:r>
            <a:r>
              <a:rPr lang="en-US" baseline="0" dirty="0" smtClean="0"/>
              <a:t> flora &amp; fauna, water chemistry,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BD29A-E4FF-F445-9B5C-D56C66BF898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41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Expertise: Great lakes Issues, invasive species, history, pollution, restoration efforts,</a:t>
            </a:r>
            <a:r>
              <a:rPr lang="en-US" baseline="0" dirty="0" smtClean="0"/>
              <a:t> flora &amp; fauna, water chemistry,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BD29A-E4FF-F445-9B5C-D56C66BF898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32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C0AE21-8C47-944A-94BB-A074D6EF9113}" type="slidenum">
              <a:rPr lang="en-US"/>
              <a:pPr/>
              <a:t>25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961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69F80C-455C-D946-A8F4-5C045B1C473D}" type="slidenum">
              <a:rPr lang="en-US"/>
              <a:pPr/>
              <a:t>3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>
                <a:latin typeface="Palatino"/>
              </a:rPr>
              <a:t>A </a:t>
            </a:r>
            <a:r>
              <a:rPr lang="en-US" dirty="0">
                <a:latin typeface="Palatino"/>
              </a:rPr>
              <a:t>watershed is an area of land where all living things and linked by a common water source. </a:t>
            </a:r>
          </a:p>
        </p:txBody>
      </p:sp>
    </p:spTree>
    <p:extLst>
      <p:ext uri="{BB962C8B-B14F-4D97-AF65-F5344CB8AC3E}">
        <p14:creationId xmlns:p14="http://schemas.microsoft.com/office/powerpoint/2010/main" val="1432509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6D6550-61C9-3144-BC28-FA4F8242EF76}" type="slidenum">
              <a:rPr lang="en-US"/>
              <a:pPr/>
              <a:t>4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tributaries: Cayuga, Buffalo, Cazenovia</a:t>
            </a:r>
          </a:p>
          <a:p>
            <a:r>
              <a:rPr lang="en-US" dirty="0" smtClean="0"/>
              <a:t>Join together at various points to form Buffalo River (8.7</a:t>
            </a:r>
            <a:r>
              <a:rPr lang="en-US" baseline="0" dirty="0" smtClean="0"/>
              <a:t> miles long)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863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Please see “Buffalo River Watershed/Historic Industries/River &amp; Tributaries, “DITLBR Sample Sites”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“Event Overview – Historical Timeline/10 Cool Facts”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 for more information. </a:t>
            </a:r>
          </a:p>
          <a:p>
            <a:pPr lvl="2" algn="l"/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Also, Teacher Packet: “A Brief Look at the Buffalo River.”</a:t>
            </a:r>
            <a:endParaRPr lang="en-US" sz="1200" kern="1200" dirty="0" smtClean="0">
              <a:solidFill>
                <a:schemeClr val="tx1"/>
              </a:solidFill>
              <a:effectLst/>
              <a:latin typeface="Times" charset="0"/>
              <a:ea typeface="ＭＳ Ｐゴシック" charset="0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BD29A-E4FF-F445-9B5C-D56C66BF898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82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ffectLst/>
              </a:rPr>
              <a:t>Reinstein Woods, along with our partners and volunteers, invest a great deal of time, money, and energy into this event. Therefore, we feel that a contract and a small monetary investment on the teacher’s part will help ensure that the event runs according to plan.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BD29A-E4FF-F445-9B5C-D56C66BF898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52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BD29A-E4FF-F445-9B5C-D56C66BF898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1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FF0316-042A-0642-A543-41E2EDFBEA54}" type="slidenum">
              <a:rPr lang="en-US"/>
              <a:pPr/>
              <a:t>10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39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Many activities self-explanatory, some may require assistance.</a:t>
            </a:r>
          </a:p>
          <a:p>
            <a:r>
              <a:rPr lang="en-US" sz="1200" dirty="0" smtClean="0"/>
              <a:t>“Field Observation” boxes encourage students to think about their results.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BD29A-E4FF-F445-9B5C-D56C66BF898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6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1A716-85EE-2F4D-9A38-B7D73DA66E25}" type="slidenum">
              <a:rPr lang="en-US"/>
              <a:pPr/>
              <a:t>14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99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2222623"/>
            <a:ext cx="5917679" cy="2554983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441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76937" y="1828799"/>
            <a:ext cx="990599" cy="228659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10" y="3264407"/>
            <a:ext cx="3859795" cy="228659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7AD7E629-3F68-D048-9C51-6750A82769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36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5" y="4961453"/>
            <a:ext cx="6422002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3" y="5528191"/>
            <a:ext cx="6422003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6BF0914-B80E-B24B-8F76-5E7C83FE3D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33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2004" cy="1692720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8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6BF0914-B80E-B24B-8F76-5E7C83FE3D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63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2" name="TextBox 11"/>
          <p:cNvSpPr txBox="1"/>
          <p:nvPr/>
        </p:nvSpPr>
        <p:spPr bwMode="gray">
          <a:xfrm>
            <a:off x="7033422" y="2898648"/>
            <a:ext cx="660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”</a:t>
            </a:r>
          </a:p>
        </p:txBody>
      </p:sp>
      <p:sp>
        <p:nvSpPr>
          <p:cNvPr id="11" name="TextBox 10"/>
          <p:cNvSpPr txBox="1"/>
          <p:nvPr/>
        </p:nvSpPr>
        <p:spPr bwMode="gray">
          <a:xfrm>
            <a:off x="651683" y="589767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58" y="903421"/>
            <a:ext cx="6160385" cy="289565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9" y="3809278"/>
            <a:ext cx="5646142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5"/>
            <a:ext cx="6422005" cy="102406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6BF0914-B80E-B24B-8F76-5E7C83FE3D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31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057400"/>
            <a:ext cx="6422004" cy="2095500"/>
          </a:xfrm>
        </p:spPr>
        <p:txBody>
          <a:bodyPr anchor="b"/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6BF0914-B80E-B24B-8F76-5E7C83FE3D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40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2305"/>
            <a:ext cx="6423592" cy="71466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2313433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5"/>
            <a:ext cx="2313432" cy="2877714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8472" y="2489200"/>
            <a:ext cx="232675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2" y="3147165"/>
            <a:ext cx="2326749" cy="2869878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2489201"/>
            <a:ext cx="231374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3821" y="3147164"/>
            <a:ext cx="2313740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6BF0914-B80E-B24B-8F76-5E7C83FE3D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85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3592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461" y="4180095"/>
            <a:ext cx="229904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2743" y="2486221"/>
            <a:ext cx="2021456" cy="145032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1"/>
          </p:nvPr>
        </p:nvSpPr>
        <p:spPr>
          <a:xfrm>
            <a:off x="881461" y="4837558"/>
            <a:ext cx="2298410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4318" y="4179596"/>
            <a:ext cx="231779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50622" y="2509453"/>
            <a:ext cx="2025182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04318" y="4837558"/>
            <a:ext cx="2330903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1" y="4179595"/>
            <a:ext cx="229949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6104946" y="2509453"/>
            <a:ext cx="2018839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63821" y="4837558"/>
            <a:ext cx="229949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6BF0914-B80E-B24B-8F76-5E7C83FE3D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72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7DC99396-E536-9247-BF23-2CA943F47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10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68970" y="1447799"/>
            <a:ext cx="1077347" cy="457199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440" y="1447799"/>
            <a:ext cx="4417234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096FD1DC-7D66-B842-89B9-23536525B7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18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F758C7D-C747-0F44-8E98-C646E4715F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8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5888"/>
            <a:ext cx="4038600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5888"/>
            <a:ext cx="4038600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739AB09-0210-8D4C-8DF7-DE7C20FD33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7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C0610644-64B8-CC4D-B2F5-8CF037067A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1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038600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BD58A5C-31E5-664D-A998-AF15EB65A0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85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D06F065-9FAE-8149-9EE8-657A9454C6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18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 bwMode="gray"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257588"/>
            <a:ext cx="3101765" cy="3020343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7"/>
            <a:ext cx="3054653" cy="302034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738039" y="7605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04B366E8-005C-A848-8DF3-04BBBFF870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5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199"/>
            <a:ext cx="3636980" cy="353060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489199"/>
            <a:ext cx="3636981" cy="35306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C3C3704-906B-EF44-8E75-92DFF77A9B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13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94298"/>
            <a:ext cx="3636980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39" y="3253588"/>
            <a:ext cx="3636981" cy="276621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F690C25-987C-1A40-903A-E17469C7E4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86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655557AE-41A1-794B-8F36-82EAE2522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7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B174E73A-9898-B342-B886-3E33D97EB4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4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89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1182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3086845"/>
            <a:ext cx="2712589" cy="2938036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8A2166BF-6E76-E94C-ACC5-2FD82BBFEA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98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591" y="1340000"/>
            <a:ext cx="3001938" cy="161619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51591" y="3086100"/>
            <a:ext cx="3001938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0944C14F-75EF-E24B-9B75-11BFF34B25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54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25" name="Rectangle 24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3202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6343201" cy="353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6BF0914-B80E-B24B-8F76-5E7C83FE3D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0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  <p:sldLayoutId id="2147484063" r:id="rId13"/>
    <p:sldLayoutId id="2147484064" r:id="rId14"/>
    <p:sldLayoutId id="2147484065" r:id="rId15"/>
    <p:sldLayoutId id="2147484066" r:id="rId16"/>
    <p:sldLayoutId id="2147484067" r:id="rId17"/>
    <p:sldLayoutId id="2147484068" r:id="rId18"/>
    <p:sldLayoutId id="2147484069" r:id="rId19"/>
    <p:sldLayoutId id="2147484070" r:id="rId20"/>
    <p:sldLayoutId id="2147484071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insteinwoods.org/explore/dayinthelife/teacher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insteinwoods.org/dayinthelife" TargetMode="External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://www.dec.ny.gov/education/1837.html" TargetMode="External"/><Relationship Id="rId5" Type="http://schemas.openxmlformats.org/officeDocument/2006/relationships/hyperlink" Target="http://www.reinsteinwoods.org/" TargetMode="External"/><Relationship Id="rId4" Type="http://schemas.openxmlformats.org/officeDocument/2006/relationships/hyperlink" Target="http://communityservice.buffalostate.edu/BuffaloRiver/index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1905000" y="2640832"/>
            <a:ext cx="5799874" cy="540280"/>
          </a:xfrm>
        </p:spPr>
        <p:txBody>
          <a:bodyPr>
            <a:noAutofit/>
          </a:bodyPr>
          <a:lstStyle/>
          <a:p>
            <a:pPr algn="ctr"/>
            <a:r>
              <a:rPr lang="en-US" sz="3600" b="1" cap="small" dirty="0" smtClean="0">
                <a:solidFill>
                  <a:schemeClr val="bg1"/>
                </a:solidFill>
              </a:rPr>
              <a:t>Educator  Training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sp>
        <p:nvSpPr>
          <p:cNvPr id="196614" name="Rectangle 6"/>
          <p:cNvSpPr>
            <a:spLocks noGrp="1" noRot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sz="2400" dirty="0" smtClean="0">
                <a:solidFill>
                  <a:srgbClr val="FFFFFF"/>
                </a:solidFill>
                <a:effectLst/>
                <a:latin typeface="Times" charset="0"/>
              </a:rPr>
              <a:t>    </a:t>
            </a:r>
            <a:endParaRPr lang="en-US" sz="2400" dirty="0">
              <a:solidFill>
                <a:srgbClr val="FFFFFF"/>
              </a:solidFill>
              <a:effectLst/>
              <a:latin typeface="Time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296" y="670943"/>
            <a:ext cx="2209800" cy="6973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241" y="1509382"/>
            <a:ext cx="2052471" cy="634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78" y="3546540"/>
            <a:ext cx="3307918" cy="2480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11" y="3546540"/>
            <a:ext cx="1846260" cy="2461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03" y="3546540"/>
            <a:ext cx="1854420" cy="24832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98" y="650082"/>
            <a:ext cx="4340429" cy="156737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990600" y="2358583"/>
            <a:ext cx="7239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" y="559264"/>
            <a:ext cx="8229600" cy="762000"/>
          </a:xfrm>
        </p:spPr>
        <p:txBody>
          <a:bodyPr>
            <a:noAutofit/>
          </a:bodyPr>
          <a:lstStyle/>
          <a:p>
            <a:r>
              <a:rPr lang="en-US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Staff, Volunteers &amp; Partner Organizations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"/>
          </p:nvPr>
        </p:nvSpPr>
        <p:spPr>
          <a:xfrm>
            <a:off x="114300" y="1359364"/>
            <a:ext cx="8915400" cy="685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Many </a:t>
            </a:r>
            <a:r>
              <a:rPr lang="en-US" sz="2000" dirty="0" smtClean="0">
                <a:solidFill>
                  <a:schemeClr val="bg1"/>
                </a:solidFill>
                <a:effectLst/>
              </a:rPr>
              <a:t>school </a:t>
            </a:r>
            <a:r>
              <a:rPr lang="en-US" sz="2000" dirty="0" smtClean="0">
                <a:solidFill>
                  <a:schemeClr val="bg1"/>
                </a:solidFill>
              </a:rPr>
              <a:t>are </a:t>
            </a:r>
            <a:r>
              <a:rPr lang="en-US" sz="2000" dirty="0" smtClean="0">
                <a:solidFill>
                  <a:schemeClr val="bg1"/>
                </a:solidFill>
                <a:effectLst/>
              </a:rPr>
              <a:t>partnered with a local organization.</a:t>
            </a:r>
          </a:p>
        </p:txBody>
      </p:sp>
      <p:pic>
        <p:nvPicPr>
          <p:cNvPr id="1028" name="Picture 4" descr="E:\BRowan\Invasives\BR Invasive Material 2012\GMC\Publicity\BAS 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182" y="5049977"/>
            <a:ext cx="1143000" cy="1157942"/>
          </a:xfrm>
          <a:prstGeom prst="rect">
            <a:avLst/>
          </a:prstGeom>
          <a:noFill/>
        </p:spPr>
      </p:pic>
      <p:pic>
        <p:nvPicPr>
          <p:cNvPr id="1030" name="Picture 6" descr="http://www.buffalorising.com/assets_c/2012/09/bnr-thumb-375xauto-337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9856" y="5674636"/>
            <a:ext cx="2133600" cy="785165"/>
          </a:xfrm>
          <a:prstGeom prst="rect">
            <a:avLst/>
          </a:prstGeom>
          <a:noFill/>
        </p:spPr>
      </p:pic>
      <p:pic>
        <p:nvPicPr>
          <p:cNvPr id="13" name="Picture 2" descr="E:\BRowan\Reinstein docs\Reinstein-Logos\Black\Reinstein-logo-blac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6129" y="4848579"/>
            <a:ext cx="2307327" cy="714005"/>
          </a:xfrm>
          <a:prstGeom prst="rect">
            <a:avLst/>
          </a:prstGeom>
          <a:noFill/>
        </p:spPr>
      </p:pic>
      <p:pic>
        <p:nvPicPr>
          <p:cNvPr id="4" name="Picture 4" descr="E:\BRowan\Day in the Life\For Staff &amp; Partners\Publicity\Sea_Grant_logo.jpg"/>
          <p:cNvPicPr>
            <a:picLocks noChangeAspect="1" noChangeArrowheads="1"/>
          </p:cNvPicPr>
          <p:nvPr/>
        </p:nvPicPr>
        <p:blipFill>
          <a:blip r:embed="rId6"/>
          <a:srcRect l="9236" t="10181" r="9236" b="24661"/>
          <a:stretch>
            <a:fillRect/>
          </a:stretch>
        </p:blipFill>
        <p:spPr bwMode="auto">
          <a:xfrm>
            <a:off x="2417071" y="5633417"/>
            <a:ext cx="1469127" cy="826384"/>
          </a:xfrm>
          <a:prstGeom prst="rect">
            <a:avLst/>
          </a:prstGeom>
          <a:noFill/>
        </p:spPr>
      </p:pic>
      <p:pic>
        <p:nvPicPr>
          <p:cNvPr id="1029" name="Picture 5" descr="E:\BRowan\Day in the Life\For Staff &amp; Partners\Publicity\usfws log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59232" y="4985382"/>
            <a:ext cx="1066800" cy="127506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31891" y="2239672"/>
            <a:ext cx="807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1CADE4"/>
                </a:solidFill>
                <a:latin typeface="+mn-lt"/>
              </a:rPr>
              <a:t>Staff, Partners, and Volunteers: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+mn-lt"/>
              </a:rPr>
              <a:t>1-3 people per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+mn-lt"/>
              </a:rPr>
              <a:t>Will meet your class at the sample site.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+mn-lt"/>
              </a:rPr>
              <a:t>Will bring essential equipment to site.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+mn-lt"/>
              </a:rPr>
              <a:t>Will </a:t>
            </a:r>
            <a:r>
              <a:rPr lang="en-US" sz="1800" b="0" dirty="0">
                <a:latin typeface="+mn-lt"/>
              </a:rPr>
              <a:t>a</a:t>
            </a:r>
            <a:r>
              <a:rPr lang="en-US" sz="1800" b="0" dirty="0" smtClean="0">
                <a:latin typeface="+mn-lt"/>
              </a:rPr>
              <a:t>ssist with activities: handing out equipment, understanding directions, interpreting data,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+mn-lt"/>
              </a:rPr>
              <a:t>May bring their own equipment for additional testing with students.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70" y="4877605"/>
            <a:ext cx="2078730" cy="655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9780"/>
            <a:ext cx="8229600" cy="1143000"/>
          </a:xfrm>
        </p:spPr>
        <p:txBody>
          <a:bodyPr/>
          <a:lstStyle/>
          <a:p>
            <a:r>
              <a:rPr 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Running the Event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321" y="2209800"/>
            <a:ext cx="8458200" cy="4648200"/>
          </a:xfrm>
        </p:spPr>
        <p:txBody>
          <a:bodyPr>
            <a:normAutofit fontScale="92500" lnSpcReduction="20000"/>
          </a:bodyPr>
          <a:lstStyle/>
          <a:p>
            <a:r>
              <a:rPr lang="en-US" sz="1900" dirty="0" smtClean="0">
                <a:effectLst/>
              </a:rPr>
              <a:t>7 </a:t>
            </a:r>
            <a:r>
              <a:rPr lang="en-US" sz="1900" dirty="0" smtClean="0">
                <a:effectLst/>
              </a:rPr>
              <a:t>activities; 15 minutes per activity</a:t>
            </a:r>
          </a:p>
          <a:p>
            <a:r>
              <a:rPr lang="en-US" sz="1900" dirty="0" smtClean="0">
                <a:effectLst/>
              </a:rPr>
              <a:t>Each activity has a laminated Instructions sheet (except #4).</a:t>
            </a:r>
          </a:p>
          <a:p>
            <a:r>
              <a:rPr lang="en-US" sz="1900" dirty="0" smtClean="0">
                <a:effectLst/>
              </a:rPr>
              <a:t>Each activity will have a station marked with a flag/cone.</a:t>
            </a:r>
          </a:p>
          <a:p>
            <a:r>
              <a:rPr lang="en-US" sz="1900" dirty="0" smtClean="0">
                <a:effectLst/>
              </a:rPr>
              <a:t>Break students up into no more </a:t>
            </a:r>
            <a:r>
              <a:rPr lang="en-US" sz="1900" smtClean="0">
                <a:effectLst/>
              </a:rPr>
              <a:t>than </a:t>
            </a:r>
            <a:r>
              <a:rPr lang="en-US" sz="1900" smtClean="0">
                <a:effectLst/>
              </a:rPr>
              <a:t>7 </a:t>
            </a:r>
            <a:r>
              <a:rPr lang="en-US" sz="1900" dirty="0" smtClean="0">
                <a:effectLst/>
              </a:rPr>
              <a:t>groups of 3-6 students. Groups </a:t>
            </a:r>
            <a:r>
              <a:rPr lang="en-US" sz="1900" dirty="0">
                <a:effectLst/>
              </a:rPr>
              <a:t>rotate through </a:t>
            </a:r>
            <a:r>
              <a:rPr lang="en-US" sz="1900" dirty="0" smtClean="0">
                <a:effectLst/>
              </a:rPr>
              <a:t>activities in order.</a:t>
            </a:r>
            <a:endParaRPr lang="en-US" sz="1900" dirty="0">
              <a:effectLst/>
            </a:endParaRPr>
          </a:p>
          <a:p>
            <a:r>
              <a:rPr lang="en-US" sz="1900" dirty="0">
                <a:effectLst/>
              </a:rPr>
              <a:t>Equipment mostly organized in bags marked with activity number. Some equipment </a:t>
            </a:r>
            <a:r>
              <a:rPr lang="en-US" sz="1900" dirty="0" smtClean="0">
                <a:effectLst/>
              </a:rPr>
              <a:t>is used </a:t>
            </a:r>
            <a:r>
              <a:rPr lang="en-US" sz="1900" dirty="0">
                <a:effectLst/>
              </a:rPr>
              <a:t>in multiple activities</a:t>
            </a:r>
            <a:r>
              <a:rPr lang="en-US" sz="1900" dirty="0" smtClean="0">
                <a:effectLst/>
              </a:rPr>
              <a:t>.</a:t>
            </a:r>
          </a:p>
          <a:p>
            <a:r>
              <a:rPr lang="en-US" sz="1900" dirty="0" smtClean="0">
                <a:effectLst/>
              </a:rPr>
              <a:t>Please discuss any issues that arise with your site leader.</a:t>
            </a:r>
          </a:p>
          <a:p>
            <a:pPr marL="0" indent="0">
              <a:buNone/>
            </a:pPr>
            <a:endParaRPr lang="en-US" sz="1900" dirty="0" smtClean="0">
              <a:effectLst/>
            </a:endParaRPr>
          </a:p>
          <a:p>
            <a:pPr marL="0" indent="0">
              <a:buNone/>
            </a:pPr>
            <a:r>
              <a:rPr lang="en-US" sz="1900" dirty="0">
                <a:solidFill>
                  <a:srgbClr val="1CADE4"/>
                </a:solidFill>
                <a:effectLst/>
              </a:rPr>
              <a:t>Safety:</a:t>
            </a:r>
          </a:p>
          <a:p>
            <a:r>
              <a:rPr lang="en-US" sz="1700" dirty="0">
                <a:solidFill>
                  <a:srgbClr val="1CADE4"/>
                </a:solidFill>
                <a:effectLst/>
              </a:rPr>
              <a:t>The teacher is responsible for student safety and emergencies. </a:t>
            </a:r>
          </a:p>
          <a:p>
            <a:r>
              <a:rPr lang="en-US" sz="1700" dirty="0">
                <a:effectLst/>
              </a:rPr>
              <a:t>1-2 Life jacket(s) and waders </a:t>
            </a:r>
            <a:r>
              <a:rPr lang="en-US" sz="1700" dirty="0" smtClean="0">
                <a:effectLst/>
              </a:rPr>
              <a:t>are provided</a:t>
            </a:r>
            <a:r>
              <a:rPr lang="en-US" sz="1700" dirty="0">
                <a:effectLst/>
              </a:rPr>
              <a:t>. Shallow wading is permissible, but no swimming or deep wading is allowed. </a:t>
            </a:r>
          </a:p>
          <a:p>
            <a:r>
              <a:rPr lang="en-US" sz="1700" dirty="0">
                <a:effectLst/>
              </a:rPr>
              <a:t>Event may be cancelled in the event of severe weather.</a:t>
            </a:r>
          </a:p>
          <a:p>
            <a:endParaRPr lang="en-US" dirty="0"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326113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Teachers MUST take an active role in running the program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737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After the Event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213052"/>
            <a:ext cx="4761244" cy="41910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effectLst/>
              </a:rPr>
              <a:t>Post-event classroom activities will be available online by August 2018. </a:t>
            </a:r>
          </a:p>
          <a:p>
            <a:r>
              <a:rPr lang="en-US" dirty="0" smtClean="0">
                <a:effectLst/>
              </a:rPr>
              <a:t>Complete the Master Datasheets and feedback and send to Reinstein Woods by November 30 of your participating year.  </a:t>
            </a:r>
          </a:p>
          <a:p>
            <a:pPr lvl="1"/>
            <a:r>
              <a:rPr lang="en-US" sz="1400" dirty="0">
                <a:effectLst/>
              </a:rPr>
              <a:t>Optional: </a:t>
            </a:r>
            <a:r>
              <a:rPr lang="en-US" sz="1400" dirty="0" smtClean="0">
                <a:effectLst/>
              </a:rPr>
              <a:t>complete your Predictions </a:t>
            </a:r>
            <a:r>
              <a:rPr lang="en-US" sz="1400" dirty="0">
                <a:effectLst/>
              </a:rPr>
              <a:t>Worksheet </a:t>
            </a:r>
            <a:r>
              <a:rPr lang="en-US" sz="1400" dirty="0" smtClean="0">
                <a:effectLst/>
              </a:rPr>
              <a:t>and </a:t>
            </a:r>
            <a:r>
              <a:rPr lang="en-US" sz="1400" dirty="0">
                <a:effectLst/>
              </a:rPr>
              <a:t>compare your actual results with your </a:t>
            </a:r>
            <a:r>
              <a:rPr lang="en-US" sz="1400" dirty="0" smtClean="0">
                <a:effectLst/>
              </a:rPr>
              <a:t>predicted </a:t>
            </a:r>
            <a:r>
              <a:rPr lang="en-US" sz="1400" dirty="0">
                <a:effectLst/>
              </a:rPr>
              <a:t>results! </a:t>
            </a:r>
            <a:endParaRPr lang="en-US" sz="1800" dirty="0" smtClean="0">
              <a:effectLst/>
            </a:endParaRPr>
          </a:p>
          <a:p>
            <a:r>
              <a:rPr lang="en-US" dirty="0" smtClean="0">
                <a:effectLst/>
              </a:rPr>
              <a:t>Bus invoice: send to Reinstein Woods, </a:t>
            </a:r>
            <a:r>
              <a:rPr lang="en-US" dirty="0" err="1" smtClean="0">
                <a:effectLst/>
              </a:rPr>
              <a:t>Attn</a:t>
            </a:r>
            <a:r>
              <a:rPr lang="en-US" dirty="0" smtClean="0">
                <a:effectLst/>
              </a:rPr>
              <a:t> Office Manager by December 31 of your participating year. </a:t>
            </a:r>
          </a:p>
          <a:p>
            <a:r>
              <a:rPr lang="en-US" dirty="0" smtClean="0">
                <a:effectLst/>
              </a:rPr>
              <a:t>Check out the results on the website in winter!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145" y="2213052"/>
            <a:ext cx="3251200" cy="2438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6203997"/>
            <a:ext cx="4790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b="0" u="sng" dirty="0" smtClean="0">
                <a:solidFill>
                  <a:srgbClr val="FFC000"/>
                </a:solidFill>
              </a:rPr>
              <a:t>reinsteinwoods.org/</a:t>
            </a:r>
            <a:r>
              <a:rPr lang="en-US" b="0" u="sng" dirty="0" err="1" smtClean="0">
                <a:solidFill>
                  <a:srgbClr val="FFC000"/>
                </a:solidFill>
              </a:rPr>
              <a:t>dayinthelife</a:t>
            </a:r>
            <a:r>
              <a:rPr lang="en-US" b="0" u="sng" dirty="0" smtClean="0">
                <a:solidFill>
                  <a:srgbClr val="FFC000"/>
                </a:solidFill>
              </a:rPr>
              <a:t>/data</a:t>
            </a:r>
            <a:endParaRPr lang="en-US" b="0" u="sng" dirty="0">
              <a:solidFill>
                <a:srgbClr val="FFC000"/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5443145" y="4800600"/>
            <a:ext cx="3305201" cy="193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en-US" sz="1600" b="0" kern="0" dirty="0" smtClean="0">
                <a:solidFill>
                  <a:srgbClr val="1CADE4"/>
                </a:solidFill>
                <a:effectLst/>
              </a:rPr>
              <a:t>Upon successful completion of the Program (see Teacher Packet, page 2, “Educator Contract”), you will receive your $25 deposit back </a:t>
            </a:r>
            <a:r>
              <a:rPr lang="en-US" sz="1600" b="0" i="1" kern="0" dirty="0" smtClean="0">
                <a:solidFill>
                  <a:srgbClr val="1CADE4"/>
                </a:solidFill>
                <a:effectLst/>
              </a:rPr>
              <a:t>plus</a:t>
            </a:r>
            <a:r>
              <a:rPr lang="en-US" sz="1600" b="0" kern="0" dirty="0" smtClean="0">
                <a:solidFill>
                  <a:srgbClr val="1CADE4"/>
                </a:solidFill>
                <a:effectLst/>
              </a:rPr>
              <a:t> a $25 stipend. </a:t>
            </a:r>
            <a:endParaRPr lang="en-US" sz="1600" b="0" kern="0" dirty="0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70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229600" cy="1143000"/>
          </a:xfrm>
        </p:spPr>
        <p:txBody>
          <a:bodyPr/>
          <a:lstStyle/>
          <a:p>
            <a:r>
              <a:rPr lang="en-US" sz="44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Activities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286000"/>
            <a:ext cx="7315200" cy="4419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effectLst/>
              </a:rPr>
              <a:t>The activities are meant to appeal to a wide range of students (grades 3-12). Some activities have “extra”, more advanced components that may be above your grade level</a:t>
            </a:r>
            <a:r>
              <a:rPr lang="en-US" sz="2000" dirty="0">
                <a:effectLst/>
              </a:rPr>
              <a:t>. You are free to </a:t>
            </a:r>
            <a:r>
              <a:rPr lang="en-US" sz="2000" dirty="0" smtClean="0">
                <a:effectLst/>
              </a:rPr>
              <a:t>modify the activities to be relevant and appropriate for your class. </a:t>
            </a:r>
          </a:p>
          <a:p>
            <a:pPr marL="0" indent="0">
              <a:buNone/>
            </a:pPr>
            <a:endParaRPr lang="en-US" sz="2000" dirty="0" smtClean="0">
              <a:effectLst/>
            </a:endParaRPr>
          </a:p>
          <a:p>
            <a:r>
              <a:rPr lang="en-US" sz="2000" dirty="0" smtClean="0">
                <a:effectLst/>
              </a:rPr>
              <a:t>The activities are outlined in your teacher packet, complete with background information and vocabulary words. </a:t>
            </a:r>
          </a:p>
          <a:p>
            <a:pPr marL="0" indent="0">
              <a:buNone/>
            </a:pPr>
            <a:endParaRPr lang="en-US" sz="2000" dirty="0" smtClean="0">
              <a:effectLst/>
            </a:endParaRPr>
          </a:p>
          <a:p>
            <a:r>
              <a:rPr lang="en-US" sz="2000" dirty="0" smtClean="0">
                <a:effectLst/>
              </a:rPr>
              <a:t>You may also refer to the Activity Instructions document for full instructions. </a:t>
            </a:r>
            <a:endParaRPr lang="en-US" sz="2000" dirty="0">
              <a:effectLst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9802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66800" y="732925"/>
            <a:ext cx="2791160" cy="581188"/>
          </a:xfrm>
        </p:spPr>
        <p:txBody>
          <a:bodyPr/>
          <a:lstStyle/>
          <a:p>
            <a:r>
              <a:rPr lang="en-US" sz="32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#1: Turbidity</a:t>
            </a:r>
          </a:p>
        </p:txBody>
      </p:sp>
      <p:sp>
        <p:nvSpPr>
          <p:cNvPr id="38914" name="AutoShape 2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6" name="AutoShape 4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9607" y="4570700"/>
            <a:ext cx="3048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Equipment: 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j-lt"/>
              </a:rPr>
              <a:t>T</a:t>
            </a:r>
            <a:r>
              <a:rPr lang="en-US" b="0" dirty="0" smtClean="0">
                <a:solidFill>
                  <a:schemeClr val="bg1"/>
                </a:solidFill>
                <a:latin typeface="+mj-lt"/>
              </a:rPr>
              <a:t>urbidity tube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j-lt"/>
              </a:rPr>
              <a:t>M</a:t>
            </a:r>
            <a:r>
              <a:rPr lang="en-US" b="0" dirty="0" smtClean="0">
                <a:solidFill>
                  <a:schemeClr val="bg1"/>
                </a:solidFill>
                <a:latin typeface="+mj-lt"/>
              </a:rPr>
              <a:t>easuring cup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j-lt"/>
              </a:rPr>
              <a:t>W</a:t>
            </a:r>
            <a:r>
              <a:rPr lang="en-US" b="0" dirty="0" smtClean="0">
                <a:solidFill>
                  <a:schemeClr val="bg1"/>
                </a:solidFill>
                <a:latin typeface="+mj-lt"/>
              </a:rPr>
              <a:t>aders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j-lt"/>
              </a:rPr>
              <a:t>L</a:t>
            </a:r>
            <a:r>
              <a:rPr lang="en-US" b="0" dirty="0" smtClean="0">
                <a:solidFill>
                  <a:schemeClr val="bg1"/>
                </a:solidFill>
                <a:latin typeface="+mj-lt"/>
              </a:rPr>
              <a:t>ife jacket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-533400" y="1224654"/>
            <a:ext cx="5791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0" dirty="0" smtClean="0">
                <a:solidFill>
                  <a:schemeClr val="bg1"/>
                </a:solidFill>
                <a:latin typeface="+mj-lt"/>
              </a:rPr>
              <a:t>How turbid is </a:t>
            </a:r>
          </a:p>
          <a:p>
            <a:pPr algn="ctr"/>
            <a:r>
              <a:rPr lang="en-US" sz="2800" b="0" dirty="0" smtClean="0">
                <a:solidFill>
                  <a:schemeClr val="bg1"/>
                </a:solidFill>
                <a:latin typeface="+mj-lt"/>
              </a:rPr>
              <a:t>the water?</a:t>
            </a:r>
          </a:p>
        </p:txBody>
      </p:sp>
      <p:pic>
        <p:nvPicPr>
          <p:cNvPr id="10" name="irc_mi" descr="http://upload.wikimedia.org/wikipedia/commons/thumb/0/0b/Secchi_disk_pattern.svg/480px-Secchi_disk_pattern.sv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7" y="450297"/>
            <a:ext cx="548640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95800" y="3832036"/>
            <a:ext cx="449580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+mj-lt"/>
              </a:rPr>
              <a:t>Turbidity is caused </a:t>
            </a:r>
            <a:r>
              <a:rPr lang="en-US" sz="1800" b="0" dirty="0">
                <a:latin typeface="+mj-lt"/>
              </a:rPr>
              <a:t>by </a:t>
            </a:r>
            <a:r>
              <a:rPr lang="en-US" sz="1800" b="0" dirty="0" smtClean="0">
                <a:latin typeface="+mj-lt"/>
              </a:rPr>
              <a:t>small </a:t>
            </a:r>
            <a:r>
              <a:rPr lang="en-US" sz="1800" b="0" dirty="0">
                <a:latin typeface="+mj-lt"/>
              </a:rPr>
              <a:t>plants, animals, sand, mud, and </a:t>
            </a:r>
            <a:r>
              <a:rPr lang="en-US" sz="1800" b="0" dirty="0" smtClean="0">
                <a:latin typeface="+mj-lt"/>
              </a:rPr>
              <a:t>pollutants suspended in the water.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+mj-lt"/>
              </a:rPr>
              <a:t>High </a:t>
            </a:r>
            <a:r>
              <a:rPr lang="en-US" sz="1800" b="0" dirty="0">
                <a:latin typeface="+mj-lt"/>
              </a:rPr>
              <a:t>turbidity levels can decrease </a:t>
            </a:r>
            <a:r>
              <a:rPr lang="en-US" sz="1800" b="0" dirty="0" smtClean="0">
                <a:latin typeface="+mj-lt"/>
              </a:rPr>
              <a:t>dissolved oxygen and photosynthesis.</a:t>
            </a:r>
            <a:endParaRPr lang="en-US" sz="1800" b="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1000" y="1572812"/>
            <a:ext cx="4343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+mj-lt"/>
              </a:rPr>
              <a:t>Students use a turbidity tube and </a:t>
            </a:r>
            <a:r>
              <a:rPr lang="en-US" sz="1800" b="0" dirty="0" err="1" smtClean="0">
                <a:latin typeface="+mj-lt"/>
              </a:rPr>
              <a:t>secchi</a:t>
            </a:r>
            <a:r>
              <a:rPr lang="en-US" sz="1800" b="0" dirty="0" smtClean="0">
                <a:latin typeface="+mj-lt"/>
              </a:rPr>
              <a:t> disk to measure the cloudiness (turbidity) of the water.</a:t>
            </a:r>
          </a:p>
          <a:p>
            <a:endParaRPr lang="en-US" sz="1800" b="0" dirty="0" smtClean="0">
              <a:latin typeface="+mj-lt"/>
            </a:endParaRPr>
          </a:p>
          <a:p>
            <a:r>
              <a:rPr lang="en-US" sz="1800" b="0" dirty="0" smtClean="0">
                <a:latin typeface="+mj-lt"/>
              </a:rPr>
              <a:t>Students visually assess the river and determine possible causes for it’s appearance. </a:t>
            </a:r>
          </a:p>
        </p:txBody>
      </p:sp>
      <p:pic>
        <p:nvPicPr>
          <p:cNvPr id="1028" name="Picture 4" descr="https://c1.staticflickr.com/5/4120/4852045415_2cef9a840d_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4736" r="12357" b="9571"/>
          <a:stretch/>
        </p:blipFill>
        <p:spPr bwMode="auto">
          <a:xfrm>
            <a:off x="1447800" y="2271634"/>
            <a:ext cx="1638300" cy="211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rc_mi" descr="http://upload.wikimedia.org/wikipedia/commons/thumb/0/0b/Secchi_disk_pattern.svg/480px-Secchi_disk_pattern.sv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60" y="353405"/>
            <a:ext cx="548640" cy="548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82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-na.ssl-images-amazon.com/images/I/71JbUz5SlIL._SL15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38600"/>
            <a:ext cx="4038600" cy="268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35885" y="1066800"/>
            <a:ext cx="2791160" cy="581188"/>
          </a:xfrm>
        </p:spPr>
        <p:txBody>
          <a:bodyPr/>
          <a:lstStyle/>
          <a:p>
            <a:pPr algn="ctr"/>
            <a:r>
              <a:rPr lang="en-US" sz="32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#2: Weather and Wind</a:t>
            </a:r>
            <a:endParaRPr lang="en-US" sz="3200" b="1" kern="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14" name="AutoShape 2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6" name="AutoShape 4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9045" y="50292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Equipment: 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j-lt"/>
              </a:rPr>
              <a:t>Air thermometer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+mj-lt"/>
              </a:rPr>
              <a:t>Compass</a:t>
            </a:r>
          </a:p>
          <a:p>
            <a:pPr algn="ctr"/>
            <a:r>
              <a:rPr lang="en-US" b="0" dirty="0" smtClean="0">
                <a:solidFill>
                  <a:srgbClr val="FFFF99"/>
                </a:solidFill>
                <a:latin typeface="+mj-lt"/>
                <a:sym typeface="Wingdings" panose="05000000000000000000" pitchFamily="2" charset="2"/>
              </a:rPr>
              <a:t> </a:t>
            </a:r>
            <a:r>
              <a:rPr lang="en-US" b="0" dirty="0" smtClean="0">
                <a:solidFill>
                  <a:srgbClr val="FFFF99"/>
                </a:solidFill>
                <a:latin typeface="+mj-lt"/>
              </a:rPr>
              <a:t>Anemometer </a:t>
            </a:r>
            <a:r>
              <a:rPr lang="en-US" sz="1200" b="0" dirty="0" smtClean="0">
                <a:solidFill>
                  <a:srgbClr val="FFFF99"/>
                </a:solidFill>
                <a:latin typeface="+mj-lt"/>
              </a:rPr>
              <a:t>(New 2018) </a:t>
            </a:r>
            <a:endParaRPr lang="en-US" sz="1200" b="0" dirty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9600" y="2971800"/>
            <a:ext cx="44958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+mj-lt"/>
              </a:rPr>
              <a:t>High </a:t>
            </a:r>
            <a:r>
              <a:rPr lang="en-US" sz="1800" b="0" dirty="0">
                <a:latin typeface="+mj-lt"/>
              </a:rPr>
              <a:t>winds increase dissolved oxygen.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latin typeface="+mj-lt"/>
              </a:rPr>
              <a:t>Heavy rains might flush pollutants into the river.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1647988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+mj-lt"/>
              </a:rPr>
              <a:t>Students measure air temperature, observe current weather conditions, and determine how recent weather conditions could affect their data</a:t>
            </a:r>
            <a:endParaRPr lang="en-US" sz="1800" b="0" dirty="0" smtClean="0">
              <a:latin typeface="+mj-lt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713750" y="2282857"/>
            <a:ext cx="316835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0" dirty="0">
                <a:solidFill>
                  <a:schemeClr val="bg1"/>
                </a:solidFill>
                <a:latin typeface="+mj-lt"/>
              </a:rPr>
              <a:t>How do weather and wind affect water quality?</a:t>
            </a:r>
          </a:p>
        </p:txBody>
      </p:sp>
    </p:spTree>
    <p:extLst>
      <p:ext uri="{BB962C8B-B14F-4D97-AF65-F5344CB8AC3E}">
        <p14:creationId xmlns:p14="http://schemas.microsoft.com/office/powerpoint/2010/main" val="201804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3157" y="-304800"/>
            <a:ext cx="4038600" cy="3020343"/>
          </a:xfrm>
        </p:spPr>
        <p:txBody>
          <a:bodyPr>
            <a:normAutofit/>
          </a:bodyPr>
          <a:lstStyle/>
          <a:p>
            <a:pPr algn="ctr"/>
            <a:r>
              <a:rPr lang="en-US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#3: Environment at the Sampling Site</a:t>
            </a:r>
          </a:p>
        </p:txBody>
      </p:sp>
      <p:sp>
        <p:nvSpPr>
          <p:cNvPr id="5" name="Text Box 8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876800" y="3049114"/>
            <a:ext cx="4114800" cy="158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lvl="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j-lt"/>
                <a:ea typeface="ＭＳ Ｐゴシック" charset="0"/>
              </a:rPr>
              <a:t>Students investigate and describe the make-up of the surrounding environment and how the land use potentially affects the river.</a:t>
            </a:r>
          </a:p>
          <a:p>
            <a:pPr marL="0" lvl="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dirty="0">
              <a:solidFill>
                <a:schemeClr val="tx1"/>
              </a:solidFill>
              <a:latin typeface="+mj-lt"/>
              <a:ea typeface="ＭＳ Ｐゴシック" charset="0"/>
            </a:endParaRPr>
          </a:p>
          <a:p>
            <a:pPr marL="0" lvl="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None/>
            </a:pPr>
            <a:r>
              <a:rPr lang="en-US" dirty="0">
                <a:solidFill>
                  <a:schemeClr val="tx1"/>
                </a:solidFill>
                <a:latin typeface="+mj-lt"/>
                <a:ea typeface="ＭＳ Ｐゴシック" charset="0"/>
              </a:rPr>
              <a:t>	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4294967295"/>
          </p:nvPr>
        </p:nvSpPr>
        <p:spPr>
          <a:xfrm>
            <a:off x="685800" y="2438400"/>
            <a:ext cx="3677818" cy="457200"/>
          </a:xfrm>
        </p:spPr>
        <p:txBody>
          <a:bodyPr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dirty="0">
                <a:solidFill>
                  <a:schemeClr val="bg1"/>
                </a:solidFill>
                <a:latin typeface="+mj-lt"/>
                <a:ea typeface="ＭＳ Ｐゴシック" charset="0"/>
              </a:rPr>
              <a:t>How is each sample site unique?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0170" y="4572000"/>
            <a:ext cx="33045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Equipment: 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+mj-lt"/>
              </a:rPr>
              <a:t>Measuring tape/stick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+mj-lt"/>
              </a:rPr>
              <a:t>Waders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+mj-lt"/>
              </a:rPr>
              <a:t>Life jacket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+mj-lt"/>
              </a:rPr>
              <a:t>Field </a:t>
            </a:r>
            <a:r>
              <a:rPr lang="en-US" b="0" dirty="0">
                <a:solidFill>
                  <a:schemeClr val="bg1"/>
                </a:solidFill>
                <a:latin typeface="+mj-lt"/>
              </a:rPr>
              <a:t>guides (optional)</a:t>
            </a:r>
          </a:p>
        </p:txBody>
      </p:sp>
      <p:pic>
        <p:nvPicPr>
          <p:cNvPr id="28674" name="Picture 2" descr="http://www.admiralmarinesolutions.com/sitebuildercontent/sitebuilderpictures/ligth4.JPG"/>
          <p:cNvPicPr>
            <a:picLocks noChangeAspect="1" noChangeArrowheads="1"/>
          </p:cNvPicPr>
          <p:nvPr/>
        </p:nvPicPr>
        <p:blipFill>
          <a:blip r:embed="rId3"/>
          <a:srcRect l="38356" t="28419"/>
          <a:stretch>
            <a:fillRect/>
          </a:stretch>
        </p:blipFill>
        <p:spPr bwMode="auto">
          <a:xfrm>
            <a:off x="5161274" y="712453"/>
            <a:ext cx="2288936" cy="19925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381" y="4605950"/>
            <a:ext cx="3046566" cy="2025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31570" y="2024688"/>
            <a:ext cx="4038600" cy="581188"/>
          </a:xfrm>
        </p:spPr>
        <p:txBody>
          <a:bodyPr/>
          <a:lstStyle/>
          <a:p>
            <a:pPr algn="ctr"/>
            <a:r>
              <a:rPr lang="en-US" sz="28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#4: </a:t>
            </a:r>
            <a:r>
              <a:rPr lang="en-US" sz="28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Water </a:t>
            </a:r>
            <a:r>
              <a:rPr lang="en-US" sz="28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Chemistry Nitrate &amp; Phosphate</a:t>
            </a:r>
            <a:br>
              <a:rPr lang="en-US" sz="28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8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(New 2018)</a:t>
            </a:r>
            <a:endParaRPr lang="en-US" sz="2800" b="1" kern="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14" name="AutoShape 2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6" name="AutoShape 4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1090" y="4545673"/>
            <a:ext cx="36863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Equipment: 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1"/>
                </a:solidFill>
                <a:latin typeface="+mj-lt"/>
              </a:rPr>
              <a:t>Water chemistry </a:t>
            </a:r>
            <a:r>
              <a:rPr lang="en-US" sz="1600" b="0" dirty="0" smtClean="0">
                <a:solidFill>
                  <a:schemeClr val="bg1"/>
                </a:solidFill>
                <a:latin typeface="+mj-lt"/>
              </a:rPr>
              <a:t>kit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bg1"/>
                </a:solidFill>
                <a:latin typeface="+mj-lt"/>
              </a:rPr>
              <a:t>Waders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bg1"/>
                </a:solidFill>
                <a:latin typeface="+mj-lt"/>
              </a:rPr>
              <a:t>Container </a:t>
            </a:r>
            <a:r>
              <a:rPr lang="en-US" sz="1600" b="0" dirty="0">
                <a:solidFill>
                  <a:schemeClr val="bg1"/>
                </a:solidFill>
                <a:latin typeface="+mj-lt"/>
              </a:rPr>
              <a:t>for waste chemicals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99634" y="2985418"/>
            <a:ext cx="316835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>
                <a:solidFill>
                  <a:schemeClr val="bg1"/>
                </a:solidFill>
                <a:latin typeface="+mj-lt"/>
              </a:rPr>
              <a:t>How much nitrogen and phosphorus are in the water? </a:t>
            </a:r>
            <a:endParaRPr lang="en-US" sz="24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Content Placeholder 11"/>
          <p:cNvSpPr>
            <a:spLocks noGrp="1"/>
          </p:cNvSpPr>
          <p:nvPr>
            <p:ph sz="half" idx="1"/>
          </p:nvPr>
        </p:nvSpPr>
        <p:spPr>
          <a:xfrm>
            <a:off x="4343400" y="1110665"/>
            <a:ext cx="4925191" cy="129796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Students measure </a:t>
            </a:r>
            <a:r>
              <a:rPr lang="en-US" sz="1600" dirty="0" smtClean="0"/>
              <a:t>nitrate and phosphate levels </a:t>
            </a:r>
            <a:r>
              <a:rPr lang="en-US" sz="1600" dirty="0"/>
              <a:t>by dissolving tablets or test strips in a water sample and matching the sample color to the </a:t>
            </a:r>
            <a:r>
              <a:rPr lang="en-US" sz="1600" dirty="0" smtClean="0"/>
              <a:t>chart</a:t>
            </a:r>
            <a:r>
              <a:rPr lang="en-US" sz="1600" dirty="0"/>
              <a:t>. </a:t>
            </a:r>
          </a:p>
        </p:txBody>
      </p:sp>
      <p:sp>
        <p:nvSpPr>
          <p:cNvPr id="14" name="Rectangle 3"/>
          <p:cNvSpPr txBox="1">
            <a:spLocks noRot="1" noChangeArrowheads="1"/>
          </p:cNvSpPr>
          <p:nvPr/>
        </p:nvSpPr>
        <p:spPr bwMode="auto">
          <a:xfrm>
            <a:off x="4147996" y="5486400"/>
            <a:ext cx="4972616" cy="153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1600" b="0" kern="0" dirty="0" smtClean="0">
                <a:latin typeface="+mn-lt"/>
                <a:ea typeface="+mn-ea"/>
              </a:rPr>
              <a:t>High levels of nitrate and phosphate can cause eutrophication in water bodies. </a:t>
            </a:r>
          </a:p>
          <a:p>
            <a:pPr marL="342900" lvl="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1600" b="0" kern="0" dirty="0">
                <a:latin typeface="+mn-lt"/>
                <a:ea typeface="+mn-ea"/>
              </a:rPr>
              <a:t> Major sources </a:t>
            </a:r>
            <a:r>
              <a:rPr lang="en-US" sz="1600" b="0" kern="0" dirty="0" smtClean="0">
                <a:latin typeface="+mn-lt"/>
                <a:ea typeface="+mn-ea"/>
              </a:rPr>
              <a:t>of nitrate </a:t>
            </a:r>
            <a:r>
              <a:rPr lang="en-US" sz="1600" b="0" kern="0" dirty="0">
                <a:latin typeface="+mn-lt"/>
                <a:ea typeface="+mn-ea"/>
              </a:rPr>
              <a:t>and phosphate are fertilizer, sewage and runoff </a:t>
            </a:r>
            <a:r>
              <a:rPr lang="en-US" sz="1600" b="0" kern="0" dirty="0" smtClean="0">
                <a:latin typeface="+mn-lt"/>
                <a:ea typeface="+mn-ea"/>
              </a:rPr>
              <a:t>from animal </a:t>
            </a:r>
            <a:r>
              <a:rPr lang="en-US" sz="1600" b="0" kern="0" dirty="0">
                <a:latin typeface="+mn-lt"/>
                <a:ea typeface="+mn-ea"/>
              </a:rPr>
              <a:t>farms.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09809"/>
            <a:ext cx="3962400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9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13750" y="1066800"/>
            <a:ext cx="2791160" cy="581188"/>
          </a:xfrm>
        </p:spPr>
        <p:txBody>
          <a:bodyPr/>
          <a:lstStyle/>
          <a:p>
            <a:pPr algn="ctr"/>
            <a:r>
              <a:rPr lang="en-US" sz="32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#5: Water Temperature</a:t>
            </a:r>
          </a:p>
        </p:txBody>
      </p:sp>
      <p:sp>
        <p:nvSpPr>
          <p:cNvPr id="38914" name="AutoShape 2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6" name="AutoShape 4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9045" y="50292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Equipment: 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j-lt"/>
              </a:rPr>
              <a:t>Water </a:t>
            </a:r>
            <a:r>
              <a:rPr lang="en-US" b="0" dirty="0" smtClean="0">
                <a:solidFill>
                  <a:schemeClr val="bg1"/>
                </a:solidFill>
                <a:latin typeface="+mj-lt"/>
              </a:rPr>
              <a:t>thermometer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j-lt"/>
              </a:rPr>
              <a:t>M</a:t>
            </a:r>
            <a:r>
              <a:rPr lang="en-US" b="0" dirty="0" smtClean="0">
                <a:solidFill>
                  <a:schemeClr val="bg1"/>
                </a:solidFill>
                <a:latin typeface="+mj-lt"/>
              </a:rPr>
              <a:t>eter stick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+mj-lt"/>
              </a:rPr>
              <a:t>W</a:t>
            </a:r>
            <a:r>
              <a:rPr lang="en-US" b="0" dirty="0" smtClean="0">
                <a:solidFill>
                  <a:schemeClr val="bg1"/>
                </a:solidFill>
                <a:latin typeface="+mj-lt"/>
              </a:rPr>
              <a:t>aders</a:t>
            </a:r>
            <a:endParaRPr lang="en-US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713750" y="2184432"/>
            <a:ext cx="316835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+mj-lt"/>
              </a:rPr>
              <a:t>What temperature is the water? </a:t>
            </a:r>
            <a:endParaRPr lang="en-US" sz="2400" b="0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2400" b="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400" b="0" dirty="0" smtClean="0">
                <a:solidFill>
                  <a:schemeClr val="bg1"/>
                </a:solidFill>
                <a:latin typeface="+mj-lt"/>
              </a:rPr>
              <a:t>How </a:t>
            </a:r>
            <a:r>
              <a:rPr lang="en-US" sz="2400" b="0" dirty="0">
                <a:solidFill>
                  <a:schemeClr val="bg1"/>
                </a:solidFill>
                <a:latin typeface="+mj-lt"/>
              </a:rPr>
              <a:t>does temperature affect water quality?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half" idx="1"/>
          </p:nvPr>
        </p:nvSpPr>
        <p:spPr>
          <a:xfrm>
            <a:off x="4066409" y="203892"/>
            <a:ext cx="4905043" cy="172581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Students measure water 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temperature</a:t>
            </a:r>
            <a:r>
              <a:rPr lang="en-US" dirty="0"/>
              <a:t>, record depth 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of </a:t>
            </a:r>
            <a:r>
              <a:rPr lang="en-US" dirty="0"/>
              <a:t>sampling, and identify </a:t>
            </a:r>
            <a:r>
              <a:rPr lang="en-US" dirty="0" smtClean="0"/>
              <a:t>sources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of </a:t>
            </a:r>
            <a:r>
              <a:rPr lang="en-US" dirty="0"/>
              <a:t>thermal pollution at the site. 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066409" y="4697409"/>
            <a:ext cx="5154016" cy="216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600" b="0" dirty="0" smtClean="0">
                <a:latin typeface="+mn-lt"/>
              </a:rPr>
              <a:t>Cold water holds more oxygen than warm water.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600" b="0" dirty="0" smtClean="0">
                <a:latin typeface="+mn-lt"/>
              </a:rPr>
              <a:t>Water </a:t>
            </a:r>
            <a:r>
              <a:rPr lang="en-US" sz="1600" b="0" dirty="0">
                <a:latin typeface="+mn-lt"/>
              </a:rPr>
              <a:t>temperature can affect feeding, spawning, and migration of fish. </a:t>
            </a:r>
            <a:endParaRPr lang="en-US" sz="1600" b="0" dirty="0" smtClean="0">
              <a:latin typeface="+mn-lt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600" b="0" dirty="0" smtClean="0">
                <a:latin typeface="+mn-lt"/>
              </a:rPr>
              <a:t>Water temperature can change when heated water is dumped into the river (thermal pollution) or due to extreme temperature changes (weather). </a:t>
            </a:r>
            <a:endParaRPr lang="en-US" sz="1400" b="0" dirty="0"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</a:endParaRPr>
          </a:p>
        </p:txBody>
      </p:sp>
      <p:pic>
        <p:nvPicPr>
          <p:cNvPr id="11" name="Picture 2" descr="F:\Reinstein Woods\2013\Programs\Events\10-4-13 Day in the Life Buf River\Stiglmeier Cayuga\ditl 053.jpg"/>
          <p:cNvPicPr>
            <a:picLocks noChangeAspect="1" noChangeArrowheads="1"/>
          </p:cNvPicPr>
          <p:nvPr/>
        </p:nvPicPr>
        <p:blipFill>
          <a:blip r:embed="rId3"/>
          <a:srcRect l="27112" t="32315" r="22284" b="12359"/>
          <a:stretch>
            <a:fillRect/>
          </a:stretch>
        </p:blipFill>
        <p:spPr bwMode="auto">
          <a:xfrm>
            <a:off x="4842530" y="1828800"/>
            <a:ext cx="3352800" cy="27492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97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13749" y="1066800"/>
            <a:ext cx="3352659" cy="581188"/>
          </a:xfrm>
        </p:spPr>
        <p:txBody>
          <a:bodyPr/>
          <a:lstStyle/>
          <a:p>
            <a:pPr algn="ctr"/>
            <a:r>
              <a:rPr lang="en-US" sz="32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#6: </a:t>
            </a:r>
            <a:r>
              <a:rPr lang="en-US" sz="3200" b="1" kern="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Bioassessment</a:t>
            </a:r>
            <a:endParaRPr lang="en-US" sz="3200" b="1" kern="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14" name="AutoShape 2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6" name="AutoShape 4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1531" y="3810000"/>
            <a:ext cx="332050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Equipment: 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Waders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Life jacket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Scoop nets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Viewers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Containers</a:t>
            </a:r>
            <a:r>
              <a:rPr lang="en-US" sz="1800" b="0" dirty="0">
                <a:solidFill>
                  <a:schemeClr val="bg1"/>
                </a:solidFill>
                <a:latin typeface="+mj-lt"/>
              </a:rPr>
              <a:t>, shallow </a:t>
            </a: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tubs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800" b="0" dirty="0" err="1">
                <a:solidFill>
                  <a:schemeClr val="bg1"/>
                </a:solidFill>
                <a:latin typeface="+mj-lt"/>
              </a:rPr>
              <a:t>M</a:t>
            </a:r>
            <a:r>
              <a:rPr lang="en-US" sz="1800" b="0" dirty="0" err="1" smtClean="0">
                <a:solidFill>
                  <a:schemeClr val="bg1"/>
                </a:solidFill>
                <a:latin typeface="+mj-lt"/>
              </a:rPr>
              <a:t>acroinvertebrate</a:t>
            </a: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 ID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Seine </a:t>
            </a:r>
            <a:r>
              <a:rPr lang="en-US" sz="1800" b="0" dirty="0">
                <a:solidFill>
                  <a:schemeClr val="bg1"/>
                </a:solidFill>
                <a:latin typeface="+mj-lt"/>
              </a:rPr>
              <a:t>net 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805901" y="1726066"/>
            <a:ext cx="316835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+mj-lt"/>
              </a:rPr>
              <a:t>What lives in the river, and what can that tell us about water quality?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half" idx="1"/>
          </p:nvPr>
        </p:nvSpPr>
        <p:spPr>
          <a:xfrm>
            <a:off x="4242197" y="737292"/>
            <a:ext cx="4925191" cy="383470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Students scoop for </a:t>
            </a:r>
            <a:r>
              <a:rPr lang="en-US" sz="1600" dirty="0" err="1" smtClean="0"/>
              <a:t>macroinvertebrates</a:t>
            </a:r>
            <a:r>
              <a:rPr lang="en-US" sz="1600" dirty="0" smtClean="0"/>
              <a:t>/ aquatic </a:t>
            </a:r>
            <a:r>
              <a:rPr lang="en-US" sz="1600" dirty="0"/>
              <a:t>animals, identify and record each species, and score their water quality based on their results. </a:t>
            </a:r>
            <a:endParaRPr lang="en-US" sz="16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/>
              <a:t>Pollution Tolerance Index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Students complete a </a:t>
            </a:r>
            <a:r>
              <a:rPr lang="en-US" sz="1600" dirty="0" err="1"/>
              <a:t>bioassessment</a:t>
            </a:r>
            <a:r>
              <a:rPr lang="en-US" sz="1600" dirty="0"/>
              <a:t>, an inventory of living things that helps determine water quality. 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Pollution tolerant vs. intolerant species: some </a:t>
            </a:r>
            <a:r>
              <a:rPr lang="en-US" sz="1600" dirty="0" err="1"/>
              <a:t>macroinvertebrates</a:t>
            </a:r>
            <a:r>
              <a:rPr lang="en-US" sz="1600" dirty="0"/>
              <a:t> are more sensitive to pollution than others</a:t>
            </a:r>
            <a:r>
              <a:rPr lang="en-US" sz="1400" dirty="0"/>
              <a:t>. </a:t>
            </a:r>
          </a:p>
        </p:txBody>
      </p:sp>
      <p:pic>
        <p:nvPicPr>
          <p:cNvPr id="12" name="Picture 2" descr="F:\Reinstein Woods\2013\Programs\Offsite\5-16-13 DITL at SenBluffs\senbluffs 114.jpg"/>
          <p:cNvPicPr>
            <a:picLocks noChangeAspect="1" noChangeArrowheads="1"/>
          </p:cNvPicPr>
          <p:nvPr/>
        </p:nvPicPr>
        <p:blipFill>
          <a:blip r:embed="rId3"/>
          <a:srcRect l="13932" t="16250" r="31250" b="22500"/>
          <a:stretch>
            <a:fillRect/>
          </a:stretch>
        </p:blipFill>
        <p:spPr bwMode="auto">
          <a:xfrm>
            <a:off x="4312047" y="4568228"/>
            <a:ext cx="2513138" cy="210602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16" name="Picture 4" descr="F:\Reinstein Woods\2012\Programs\Guided Walks&amp;Programs\Kids in the Woods Summer Camp\Week 1 7-23 - 7-27\kitww1 187.jpg"/>
          <p:cNvPicPr>
            <a:picLocks noChangeAspect="1" noChangeArrowheads="1"/>
          </p:cNvPicPr>
          <p:nvPr/>
        </p:nvPicPr>
        <p:blipFill rotWithShape="1">
          <a:blip r:embed="rId4"/>
          <a:srcRect l="4035" r="2594" b="16072"/>
          <a:stretch/>
        </p:blipFill>
        <p:spPr bwMode="auto">
          <a:xfrm rot="16200000">
            <a:off x="6897585" y="4524869"/>
            <a:ext cx="2563222" cy="172799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86300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619" y="386267"/>
            <a:ext cx="8229600" cy="808038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effectLst/>
              </a:rPr>
              <a:t>DITL Teacher Materials</a:t>
            </a:r>
            <a:endParaRPr lang="en-US" sz="40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815" y="2209800"/>
            <a:ext cx="8633209" cy="3321775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rgbClr val="1CADE4"/>
                </a:solidFill>
                <a:effectLst/>
              </a:rPr>
              <a:t>Important teacher materials:</a:t>
            </a:r>
          </a:p>
          <a:p>
            <a:pPr lvl="1"/>
            <a:r>
              <a:rPr lang="en-US" sz="1600" dirty="0" smtClean="0">
                <a:solidFill>
                  <a:srgbClr val="1CADE4"/>
                </a:solidFill>
                <a:effectLst/>
              </a:rPr>
              <a:t>Teacher Information Packet: </a:t>
            </a:r>
            <a:r>
              <a:rPr lang="en-US" sz="1600" dirty="0" smtClean="0">
                <a:effectLst/>
              </a:rPr>
              <a:t>Event information, background and activity instructions.</a:t>
            </a:r>
          </a:p>
          <a:p>
            <a:pPr lvl="1"/>
            <a:r>
              <a:rPr lang="en-US" sz="1600" dirty="0" smtClean="0">
                <a:solidFill>
                  <a:srgbClr val="1CADE4"/>
                </a:solidFill>
                <a:effectLst/>
              </a:rPr>
              <a:t>Student Activity Packet</a:t>
            </a:r>
            <a:r>
              <a:rPr lang="en-US" sz="1600" dirty="0" smtClean="0">
                <a:effectLst/>
              </a:rPr>
              <a:t>: student worksheets for day of the event. </a:t>
            </a:r>
          </a:p>
          <a:p>
            <a:pPr lvl="1"/>
            <a:r>
              <a:rPr lang="en-US" sz="1600" dirty="0" smtClean="0">
                <a:solidFill>
                  <a:srgbClr val="1CADE4"/>
                </a:solidFill>
                <a:effectLst/>
              </a:rPr>
              <a:t>Master Datasheets</a:t>
            </a:r>
            <a:r>
              <a:rPr lang="en-US" sz="1600" dirty="0" smtClean="0">
                <a:effectLst/>
              </a:rPr>
              <a:t>: fill this out with all your data at end of event and send to </a:t>
            </a:r>
            <a:r>
              <a:rPr lang="en-US" sz="1600" dirty="0" err="1" smtClean="0">
                <a:effectLst/>
              </a:rPr>
              <a:t>Reinstein</a:t>
            </a:r>
            <a:r>
              <a:rPr lang="en-US" sz="1600" dirty="0" smtClean="0">
                <a:effectLst/>
              </a:rPr>
              <a:t> Woods. </a:t>
            </a:r>
          </a:p>
          <a:p>
            <a:pPr lvl="1"/>
            <a:r>
              <a:rPr lang="en-US" sz="1600" dirty="0">
                <a:solidFill>
                  <a:srgbClr val="1CADE4"/>
                </a:solidFill>
                <a:effectLst/>
              </a:rPr>
              <a:t>Sample Site Description/Map</a:t>
            </a:r>
            <a:r>
              <a:rPr lang="en-US" sz="1600" dirty="0">
                <a:effectLst/>
              </a:rPr>
              <a:t>: your school’s unique site where you will sample during the event. </a:t>
            </a:r>
            <a:endParaRPr lang="en-US" sz="1600" dirty="0" smtClean="0">
              <a:effectLst/>
            </a:endParaRPr>
          </a:p>
          <a:p>
            <a:pPr lvl="1"/>
            <a:r>
              <a:rPr lang="en-US" sz="1600" dirty="0" smtClean="0">
                <a:solidFill>
                  <a:srgbClr val="1CADE4"/>
                </a:solidFill>
                <a:effectLst/>
              </a:rPr>
              <a:t>Model Release</a:t>
            </a:r>
            <a:r>
              <a:rPr lang="en-US" sz="1600" dirty="0" smtClean="0">
                <a:effectLst/>
              </a:rPr>
              <a:t>: permission to take pictures of students during the event. Must be signed by parent/guardian. </a:t>
            </a:r>
            <a:endParaRPr lang="en-US" sz="1600" dirty="0">
              <a:effectLst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04800" y="1061205"/>
            <a:ext cx="8229600" cy="80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 kern="0" dirty="0" smtClean="0">
                <a:solidFill>
                  <a:schemeClr val="bg1"/>
                </a:solidFill>
                <a:effectLst/>
              </a:rPr>
              <a:t>These documents are all available for download online at:</a:t>
            </a:r>
          </a:p>
          <a:p>
            <a:pPr eaLnBrk="1" hangingPunct="1"/>
            <a:r>
              <a:rPr lang="en-US" sz="1400" b="0" u="sng" kern="0" dirty="0" smtClean="0">
                <a:solidFill>
                  <a:schemeClr val="bg1"/>
                </a:solidFill>
                <a:effectLst/>
                <a:hlinkClick r:id="rId3"/>
              </a:rPr>
              <a:t>www.reinsteinwoods.org/dayinthelife/teachers</a:t>
            </a:r>
            <a:endParaRPr lang="en-US" sz="1400" b="0" u="sng" kern="0" dirty="0" smtClean="0">
              <a:solidFill>
                <a:schemeClr val="bg1"/>
              </a:solidFill>
              <a:effectLst/>
            </a:endParaRPr>
          </a:p>
          <a:p>
            <a:pPr eaLnBrk="1" hangingPunct="1"/>
            <a:r>
              <a:rPr lang="en-US" sz="1400" b="0" kern="0" dirty="0" smtClean="0">
                <a:solidFill>
                  <a:schemeClr val="bg1"/>
                </a:solidFill>
                <a:effectLst/>
              </a:rPr>
              <a:t>You may wish to reference these documents </a:t>
            </a:r>
            <a:r>
              <a:rPr lang="en-US" sz="1400" b="0" kern="0" dirty="0">
                <a:solidFill>
                  <a:schemeClr val="bg1"/>
                </a:solidFill>
                <a:effectLst/>
              </a:rPr>
              <a:t>d</a:t>
            </a:r>
            <a:r>
              <a:rPr lang="en-US" sz="1400" b="0" kern="0" dirty="0" smtClean="0">
                <a:solidFill>
                  <a:schemeClr val="bg1"/>
                </a:solidFill>
                <a:effectLst/>
              </a:rPr>
              <a:t>uring this training. </a:t>
            </a:r>
            <a:endParaRPr lang="en-US" sz="1400" b="0" kern="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41815" y="5531575"/>
            <a:ext cx="8633209" cy="134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sz="1600" b="1" kern="0" dirty="0" smtClean="0">
                <a:solidFill>
                  <a:srgbClr val="1CADE4"/>
                </a:solidFill>
                <a:effectLst/>
              </a:rPr>
              <a:t>Supplemental materials:</a:t>
            </a:r>
          </a:p>
          <a:p>
            <a:pPr lvl="1" eaLnBrk="1" hangingPunct="1"/>
            <a:r>
              <a:rPr lang="en-US" sz="1400" b="0" kern="0" dirty="0" smtClean="0">
                <a:effectLst/>
              </a:rPr>
              <a:t>Includes maps of the rivers and samples sites, fish and </a:t>
            </a:r>
            <a:r>
              <a:rPr lang="en-US" sz="1400" b="0" kern="0" dirty="0" err="1" smtClean="0">
                <a:effectLst/>
              </a:rPr>
              <a:t>macroinvertebrate</a:t>
            </a:r>
            <a:r>
              <a:rPr lang="en-US" sz="1400" b="0" kern="0" dirty="0" smtClean="0">
                <a:effectLst/>
              </a:rPr>
              <a:t> (bug) identification, history of the Buffalo River, etc. </a:t>
            </a:r>
            <a:r>
              <a:rPr lang="en-US" sz="1400" b="0" kern="0" dirty="0" err="1" smtClean="0">
                <a:effectLst/>
              </a:rPr>
              <a:t>Reinstein</a:t>
            </a:r>
            <a:r>
              <a:rPr lang="en-US" sz="1400" b="0" kern="0" dirty="0" smtClean="0">
                <a:effectLst/>
              </a:rPr>
              <a:t> Woods will bring these materials to the event. </a:t>
            </a:r>
          </a:p>
          <a:p>
            <a:pPr eaLnBrk="1" hangingPunct="1"/>
            <a:endParaRPr lang="en-US" b="0" kern="0" dirty="0"/>
          </a:p>
        </p:txBody>
      </p:sp>
    </p:spTree>
    <p:extLst>
      <p:ext uri="{BB962C8B-B14F-4D97-AF65-F5344CB8AC3E}">
        <p14:creationId xmlns:p14="http://schemas.microsoft.com/office/powerpoint/2010/main" val="3186963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95189" y="1447800"/>
            <a:ext cx="3352659" cy="581188"/>
          </a:xfrm>
        </p:spPr>
        <p:txBody>
          <a:bodyPr/>
          <a:lstStyle/>
          <a:p>
            <a:pPr algn="ctr"/>
            <a:r>
              <a:rPr lang="en-US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#7: Water Chemistry - Dissolved Oxygen (DO)</a:t>
            </a:r>
          </a:p>
        </p:txBody>
      </p:sp>
      <p:sp>
        <p:nvSpPr>
          <p:cNvPr id="38914" name="AutoShape 2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6" name="AutoShape 4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1090" y="4545673"/>
            <a:ext cx="3686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Equipment: 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1"/>
                </a:solidFill>
                <a:latin typeface="+mj-lt"/>
              </a:rPr>
              <a:t>Water chemistry </a:t>
            </a:r>
            <a:r>
              <a:rPr lang="en-US" sz="1600" b="0" dirty="0" smtClean="0">
                <a:solidFill>
                  <a:schemeClr val="bg1"/>
                </a:solidFill>
                <a:latin typeface="+mj-lt"/>
              </a:rPr>
              <a:t>kit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bg1"/>
                </a:solidFill>
                <a:latin typeface="+mj-lt"/>
              </a:rPr>
              <a:t>Waders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bg1"/>
                </a:solidFill>
                <a:latin typeface="+mj-lt"/>
              </a:rPr>
              <a:t>Water thermometer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bg1"/>
                </a:solidFill>
                <a:latin typeface="+mj-lt"/>
              </a:rPr>
              <a:t>Container </a:t>
            </a:r>
            <a:r>
              <a:rPr lang="en-US" sz="1600" b="0" dirty="0">
                <a:solidFill>
                  <a:schemeClr val="bg1"/>
                </a:solidFill>
                <a:latin typeface="+mj-lt"/>
              </a:rPr>
              <a:t>for waste chemicals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779495" y="3000141"/>
            <a:ext cx="316835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+mj-lt"/>
              </a:rPr>
              <a:t>How much oxygen is in the water?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half" idx="1"/>
          </p:nvPr>
        </p:nvSpPr>
        <p:spPr>
          <a:xfrm>
            <a:off x="4256532" y="1143000"/>
            <a:ext cx="4925191" cy="205996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Students measure DO levels by dissolving tablets in a water sample and matching the sample color to the DO chart. </a:t>
            </a:r>
            <a:endParaRPr lang="en-US" sz="16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Optional advanced activity</a:t>
            </a:r>
            <a:r>
              <a:rPr lang="en-US" sz="1600" dirty="0"/>
              <a:t>: Determine percent (%) saturation – to what degree the water is saturated with oxygen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6" t="22222" r="38914" b="28889"/>
          <a:stretch/>
        </p:blipFill>
        <p:spPr>
          <a:xfrm>
            <a:off x="5884012" y="3233898"/>
            <a:ext cx="2440307" cy="2057581"/>
          </a:xfrm>
          <a:prstGeom prst="rect">
            <a:avLst/>
          </a:prstGeom>
        </p:spPr>
      </p:pic>
      <p:pic>
        <p:nvPicPr>
          <p:cNvPr id="11" name="Picture 2" descr="Scanned-image-0"/>
          <p:cNvPicPr>
            <a:picLocks noChangeAspect="1" noChangeArrowheads="1"/>
          </p:cNvPicPr>
          <p:nvPr/>
        </p:nvPicPr>
        <p:blipFill rotWithShape="1">
          <a:blip r:embed="rId4"/>
          <a:srcRect l="4427" t="2415" r="52458" b="83599"/>
          <a:stretch/>
        </p:blipFill>
        <p:spPr bwMode="auto">
          <a:xfrm rot="5400000">
            <a:off x="4316640" y="3843883"/>
            <a:ext cx="1954447" cy="83412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4" name="Rectangle 3"/>
          <p:cNvSpPr txBox="1">
            <a:spLocks noRot="1" noChangeArrowheads="1"/>
          </p:cNvSpPr>
          <p:nvPr/>
        </p:nvSpPr>
        <p:spPr bwMode="auto">
          <a:xfrm>
            <a:off x="4087410" y="5318929"/>
            <a:ext cx="4972616" cy="153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A healthy stream DO range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is 5 – 11 ppm.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Photosynthesis and windy conditions ADD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oxygen to water.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Decomposition, respiration, and pollution SUBTRACT oxygen from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water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09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67920" y="1178459"/>
            <a:ext cx="3352659" cy="581188"/>
          </a:xfrm>
        </p:spPr>
        <p:txBody>
          <a:bodyPr/>
          <a:lstStyle/>
          <a:p>
            <a:pPr algn="ctr"/>
            <a:r>
              <a:rPr lang="en-US" sz="28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#7: Water Chemistry - pH</a:t>
            </a:r>
          </a:p>
        </p:txBody>
      </p:sp>
      <p:sp>
        <p:nvSpPr>
          <p:cNvPr id="38914" name="AutoShape 2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6" name="AutoShape 4" descr="data:image/jpeg;base64,/9j/4AAQSkZJRgABAQAAAQABAAD/2wCEAAkGBxMTEhUUEhQWFhUXGR8bGRgXGR8gHBscIBsdIBwaHyAdHiggHB8lHR0aITIhJSosLi4uICIzODMsNygtLisBCgoKDg0OGxAQGzQmICQ1NC8sLCwvLCwvMiw2LDQ0LCwsLC8sLCwsLDQvLCwsLCwsLCwsLCwsLywsLCwsLCwsLP/AABEIAMIBAwMBIgACEQEDEQH/xAAbAAACAgMBAAAAAAAAAAAAAAAFBgMEAAIHAf/EAEIQAAIBAgQDBgMGBAQFBAMAAAECEQMhAAQSMQVBUQYTImFxgTKRoSNCUrHR8AcUYsEzcoLhFXOisvEWJEPCNJKT/8QAGQEAAwEBAQAAAAAAAAAAAAAAAgMEAQUA/8QAMREAAgIBAwIDBgYDAQEAAAAAAQIAAxESITEEQRMiUTIzcYGR8CNhobHB0RRC4UNS/9oADAMBAAIRAxEAPwC/wYMtESwdcuqoRbUKbs2ljadOokCcMOVBYQd0MTzbkvXfCL2ZBo5wd4xIzIajVJ5TemQI3DgAeuHrh0CoC4PiBt0ZCBa3MQTHywlT68yituQeYDzo7uqGVZ0NMG4KmCo8/EoX3wM4hkgztpqVFuARTMAEgEgWMdffDJ2hoysoLmwnaR4h63Ee564A0FMuyxDKjieUDQ58o0r+5xlwzgwLUBOTAFbgtNXaVkqZliTzuTO+4M4YOCVU7sKsBl3HMwY1em0dNsevw12PgRmjfSCYnY2n1H+2Beb4Q4D6lqU2WGViGQglb6TYjYzGEOA22Yp0VxpzHDhHCKpU1aFQU2VyIOzCxg2uL/OdsEMt2tNNKv8AM0WD0lkhCCG8aJaSNN3UwZsdziTs5mg9CnBEhV1R+LSpb6k/TFjjHBkzFN1JZdahSRvpDo5v18ET584GJWsxYQ22PsGTM+Ww31iDxrtdWzlTuEhKbz4BJZoFwzTt/SB6zgjkOC93Sem9RQXpmzCxIKsQOVwoAPntbFuvXo5Kp3OXywpjSdTAF6jSRsTfmDzF4tixwPOpVrL39M/CIWrF33EqTMwWsf7YcgGNvrKVT8PaQUqwZfDfw7iZkR5b2XfoDywCVA4r2JII6xsoMjmD0+fladDTeoCzWLBIWZv69COXlYbxcGyT1ErLBktY7Dl+4vuMOLDGTKLECKGY7TfsTwtApq6RqLNFtoYgn1Jn295fMk3L3H6YW+zeSq5f7GoskuzKVnSEZmLaiRYrIt574OrUja2JLGGczh3DD57GTZpoH1x5kfhEjcn/AG+kY0zrykx5R54u5elCqD0H5Y8q5OYjG8jqU4B88QUth+9sXnWRfCx2g4jLDK0Wmq8d4Qb06RIDsSNmIMKN5IOPAEnAhrWWbAl7LOCpINi5IIHIALPudV+kHYyAv8TuIilk0p7h3RYJsQo1HUdwCVjfn54P5WmJRY2VVKjYACxEH+mwHXzxz3+J9cVMwtIlopUy1x96pUFOD6aNU9DixBpHw2na06FC+kG9nsn3lNptrkmPPy/f1wdp8MYBQGBEAWEHaBbG3AcqFpg8uX9z8/74M0cvLAe/7/P2xOzFrdPaSOTZeK+2YSpIqU4EARBPQECCfIDkfI454lZMzVqVKaEGoGcmZsovfnEgQBAHWMdCz1JaqmmboykMASJ1eEiQZHhtIMiTGM4bwilTASlTRVHJQB64odgfKI7q70LCtdzIey/DRRplwCC3iuDPQKQbi8m+xnnjThvapGzj5diAC2mmREahOoE9S3hA28PVowT4hV0USVJBPP8Aq+6faAfPCbX4FTXKU1cgOjwtQDxeJpIMGWuZHMcjgeoYKgWb1TKEFXedFq0wcRUhc8v3/vjzhdc1KY1kd4AA4HXr7/nI5YlC3wjGDOW6FGwZEwjGRG3P64kYfL9/THhWPT8seB3i8SJr/wBsJnbhr0kU+KdfsBAn3n5HDqwB54Q/4gZhUYNYkKBB+8STpX05ny9cMrGWxG9OM2CUjxCLGrTWwsxvtztz3xmA+U4a7oGYFi1y0bkm/PGYqys7WIUzNLUgYfGCYItpcGQTaJBGG/L1Q1FKuq5XvIAjSykSnTVp1A8pX0gbx7KFKjgAlXOoeV4fcXv+eM7O50AaSLq+tQNryxUe4by8YF8JZiAD9fv4wA3DiMHEcotSke7mTcEm0yWUC/X6H0wr8MVSGZhBdToHk8OD6SpGGvK0vABuFMWF7XB9IPyuML3FIp1RyAkX/CSXX6d4Bhx3U4jrfZOI2dklAolejcukCB7bYMOltsK3Z7PpTr9yzWqLKdNQJkT1IIi/LDYQeRxCh1LkznjLDUe8E5vhiEQo7sg6gUgEEi5iIvb1xvkKNVB43DdIWLSd7xMRsBi6aZGJ6YkbbeeFiou2+xmDMzLU11azBcgDVEGN4npJ2wn9vM4KOdyLXBeoEmPCdRKCTvY1Afl5YdqI6jHLv4q8VV69OkpB7kST0ZiPD6gKp98Xg6K48EhSYU4nT+1cafvNb/Va+0ybTj3g1bVrRjLIYnqDcH/x/fFLhbzSQiWlBPpINrGJj6ehA+hWIeuVYqQ3ha1mCjzuCYEefkThNy6lh3oHqAJjejQTLNyG3r1/d8brTEwD69MBOC8Zao7ivpXu6ZcOtgwETMkwbiBIxJS7XZJklaxgcjSqKef4lHQ4jw5GcTleGxAwISqU2mBebG/X9N8LGY/icjBu5osdMQ1QhVM9ACSducYk4r2/yFOm8VyXVWAQU3lmggLdY36mMIXZSkKlFjVSQTusxG35g/vahFYLnEqo6Zm2IjFmuP5jOEaKoMAlsongdhFtJ/8AlXqAZFvDzDFwrhFKlme+oAd3WohlEnULrqAkSJ5yZuRyJCjwg0XzLqraTTpO4SmAHmwEudrNGmCLmYOGLs5xSo6I9Zt52uStxLGBedzbr6sA0mX1VYyuI3UmgnlCkxyFuXtPuD5Y5DxTOitn813a6yaqqDUugFMMgIHPk3iJUyZUQDjofEOOilQqlSJAMRzYgi8bjVqPLbHNuw9DUHYjZnadyw8CgfNCfVjhlfsmEVIxCOX4o6V4qVH02EGAigwAAoEi5GxAiZHR44ZRJuOYNx6Ef3P7OOX5nLtWq1FEkNUCAj1Vfzn5Y6uwAUxADeEdBIiR5QCfTfBmoA6oa0r4niD0ljLnUJ639okYuoBAk3LDbeB+pthS7DcWbMGrJJVqjNTkbU5jT18Mc+p6Yba2Y7vUfwiB0nf9MLrXDGc/p6NNzOeBB+cfvaum+lLtfdiPy8sVM5lVUiqVBZbBr+EE/wB9jPInzkjk8oVQT8Ru3WTvjziGX1UqinYowPuDid7dTZkLXlrtf3iUuF1yH7wGxNxvPlPTc+uGTUDpYXB2xzXhfaSkHSjUYK7qCv8AVNj6HVYDmQemHPs/mgWakWB+8om56x9D7HGkNqwY7qNRsIPyhiMeFflhf4n21ylCoaRZqlQbrTWdJkiCxIWZBETIPLFKr25DJNOkR5uRadrLM/PGBT3ihS57RnrEAEkwAJJ6Acz6Y4h2g4oc3miwJ7sMQp2sPvR10jbBTtf2jrVVFJ3jV8YWQo/pgbgW3m89MDODZEM+kjzJ+dhc3O5PT1xSi6Bkyyijw/M0KZfLuyqUYBYsCDP0PvjMbVM6oJGkPBI1AmGANiPDtGMwPiD8/pNPWegnR+0OUU0Rc6kvEX0cxboIa34cAOF5dUZnYeI2Hp/uQPkMNWYzKtILEiAHHQTG3Mk7D9lWNYZZmtrSfukTHJl5NKlZ/PCXGVIWCNTKVWGOH5uNSg+InZtwp6DeLRfqfTAzjGZZalIqA0N4lF/BJuPMDUAPPFbJD+ZcsUZSAVI1A9GWCJ+6QTyvAJ0ybJ4cyvMtqkgFjYkiIFsPDDw8NzOpSK2Tzn4iZxGvSgyQR5HbofI/UYscI7Y1Us9N6tIR9oLPEb38L/MHc3xZyfBqYAdl1MSCSTNxa04s1aYO4tyB/PriAP4eyiciy1a/JWNvU/e0LZftDlagkVgJ/FK/mBi9RziEgI6P/lYE/nhOq8Fptc+Anmv6be/7ODswAQVrMCNjp5+s4Z/kd8QB1B9IV7XdrBlwadGDVi7ck3v/AFMOm3XoePZkVKi1GY6jrJLHckuJv53J9cOPaThhotTDNqNQtB520yTPMkjFfL8BUU3W4JqICeg1TPrEW5xFt8OrsazUTwP6llLF6nJhbg3hoJc/4SkxH9N/yPmI6YDtS8VUH8fz8K3k3wdQOtMDogETtdRyM7wf/OPeG00Kk6QTqM6gJtt9NP0xlxwmRA6r3S/faA8rkixbSqt4SfFPhAIlhG28TtfbFzgPdmjUqBUuwExExcnxeRN8XcxRpAsxpfErKSkg6SPL2Mc9sUeKOaOTYTckzA3LHSzddjqnHqHVxkdovpip37ic9o9nlroajg6mJbePiOqfTxYd8rwpKOUVPvKh1NPRQT82YbYp0eGl2TS3hBUaVNotsBbYfvma7QUnqI9OnGptFOTsAYaq3nZhYbkYaj5XJO37Sym44azO37RUTIrSzFYIw+0qOoYGxUVAeW6lV+vzdeDcP+zXkdTGxvMjY8hBif7nC5nciqNSBJZ2MAAaREX5k76RvuR5Ye+FUxKCD4UBFzykf3Bv0nlgMl9x6QUtLtqX0/WK/wDEdEpZYNqJDPpM8lXUWbzuojAXsnllpZUEGARqk/EFNz7j9MWf4whnSnRDDbVzNqlVKYP0bEHHW7vJGJEqAojfWQp8zvvihRgCN1FjkmUew+W72t3zAeGXMjZiSB7SxPthq7c5wU8swSzPFNOp7wsJAHSmrnrbGvYXK93lwwEMxPyU6B5GftCPbC7274gXzdCiswgFRthJYkIDe0Kvr4uuGMd48Z07Rp7D8OCSzWFICmPUjU3yBPznDCU1uFgaQdbeZ+6PMSCf9PnjXLURl8uA8LAJdum7OZ6LtPTyGOccP45m6r1czRr93S7zQlIrrDNIVU0rfUTpXwy1pAvhNo8mMyXqfclQdzOsBMRZmyMTeAT9MUOGcYDOaNSFrqAWUGx/y+nMbjzFznafidKhlK1Sr8AQiL+IkQEEXliQPflvjnis5AnG8MhgpG84nwWmXrVa77LpVfMCyx63Y+mGLgOZLZpSoJFKdN4JqrTqagDyA1FY8iOeA9PVl8tTpgTUYDcwTUfbb8Kkekk8oxf4VwuwUXgaQZvJ+JvU3Jx2GHl3ncRc4Bk2W4YWAbdzdotE8gPaPb1xNm6/dqBPiIkeRtJ5i148/LF7jmZGWpBnA0AC4kO5mwOom220b+WAGWyzVpqm83sDAG+kcwAv5T1xMBqOZj1eYCYMlUep3lQjxkKBaORExYdT9MMuX7PwFTWyK25ES08yfw/02tzjFOjTIqRqAAUk6rhYEkzMzAi3Kd8HqbF1KEqAushtiQpiZWdhF4t9cI6iw40g4zJ+qIUaFP0i3XyToxUqZHQcokH5YzHlcVajF0ACnadQt7DGYLwG9YodFYR/2dEQBqbHvGAF+dmMFpJMbjaL8vMFxnMIdMBkhPEGuQsgKTMzLFrjmY5YlzlVydNFtNNWB0qJ8JqKf9MXgmSAB1wYq5I1VqL/AC5CuCJkGxCwTqIIcEGADNgWvAwAYQKzhgYp9n+IBcwAYhwAxg7zv8izXgH2Aw78Sy7BTuYAY7QCt5EiZ2EDzNsc/wA3lCsHmjQZmxFiBYbMp/e/SMjX10UaAIUG5ttF+fOMU4DLmdB9OQV4iyc29KqTSAYPpOljZh4lEdDGi/zBixDLcfoNAqTSaLqwPLowEEesYH5qgadmM6CQpbkBp0gnzbScSGmtQwVBFvewxLagyDOf1CgND1DiGXqT3dai0GDFRTBmIN7GeuLNCkRzDDqOWOP8P4TSlq611+1QkoUIiSHIBJggMu45dMMf/pWktV9DVUvOoOAAAsi8C/6b3wIoQ5xGDplPBmnbDiVRuKUqCEaFVARAJljLGTtKlfSMZ2orlMnmKiMVbXThlMEAuggR5ML7x64FZDhlUZ+oWY1O7ZBqZiWPhTrLWuBfy9DvFeEGvQrUV0hmeiC0bANSZiRvZQxAnytOLEVUGD97S2lFWtgZa4exNGixJGqlTYmSTMA8+sG55+tvMvUAVTqtrZWFoEXBMXBI2m3hx6WCKiKTFMafFc2W07dQZ5b2vgTwYGc9pMHVTqAkWAUET/8AzLt8vdbqHQiJ6hQ1YhniHFUJajTbW8EORdUEEEFgPiNwANjvEYF9rKWvu6akQDqvtC+xEXHUHF/JqERdBVgTMrEGTJO/M+m+KtXV39SOQCz58x0vAxPV5FJEjQ+HWWHwkHAaS94pXZULWYmfhvJnVF7nxG5O4xtmKFepVo1KTAU11tUmfGX0wgF9lFzMTHmMR8KDNTqVWQ0iH0BfvEHTJmLm5Mi21+ZhyPH3Gdq0KgXQxXRp+62kMdV9iJMjaB1JxRhtJGJThxQQBv8AxMytIVM23eFtVODTWLR+Le8GDuL8jFn7Kod/w2nbYX9eVvPCdwqiHzFapfwhaQgkExdoHP8AxUtaYvh2ypsDa5M+5JHry+WMQZUCFSMJxOfdrw1XO5gkDuqSUqbExZjWpMnmYY1PKw9x3aB9RoU1AJL6omdWgeEX3lyv73r5asa+ZzlTcNqIkmCP5hXUQukggKt9X5494XXc5zT4AEWf8MEjY/GZdbleZvh+d8xyLqwBOhZOkKSBFsFQKJIvAgtbcRq3vvtzSv4e5X+bz+YzTCVFWR6JC0xf0U+xwwcSrVO5KQBJgXixi8k7QDz3MRiTsFTTLZQUdQliSrj4dLEkaSd4UlifO0xjyuNRJj3B1aPQSh/Fni3d5Xu1Yh65IEbrSUqXM/1NoHms9DhK/hj2detXSrcLTLPJnSG0kJMES0kGxBMbjl0fO9lsvm8x3+Y1uqqESnMJpUm5i5kk2kC95wz5TKU6ahaaKijZVUKB7DCrOoCjSJzLuqXOF3nNsxQqLULOviLFoMqygmFII2I3t0JvgT2j4nmu5NA1iysYYN8RURqBaNRB+G5uJw7duH7kitP/AMcARMsrDSPc1APQn25cKhUaqjyxaSzc2JkmOQ1GYFsMrAYBpUHFyrntvCXCaZrV2blSO9o7xx/9F1W2k4f+EcNCIGKiABbf9zO+AvYbghVBq3nU9uZv585wW7X8TNKkdDQwAjqdRgcrTBu3IE8hhtjdpruFBMSe1WYOdzndj/BoWtzqfe26SEiLGeuGDK5ZaSqsiQNRPlBmRM79OQA9aXCsuF8ViFuT+KTAPmZEedsUe1XFjSBVR4mg1SNkECKdwbRv9eWA1ZEzxNNeo/Zm9XNrqJ70OzKGXuwTABK3Y+Aw3K8mTtuSp1FqwiAhCqztMbinsDEmSOp3xpmsgtGkmjMCpU7wqyKRC2LEMOREqdgd+URtTpwoQllDAjvF5GN9VwCZIEjr5HCkXUdTRNKj3jfZlSpxikhKrRqVACRrQ+Embx5AyPbGYgrdldJIQjSNp1C3scZirUPSU/5Kf/f6GPeUoulUBKcqsKJ6gQTGwjSLz97yw1d6VWQkRf16nfbne+IKdAKZAj/cyfqZxepNOOIlmcAzlIxziJXG8rpqEkWqAmehtP10GfP5FezNaaRUiShIIB8to+Xvi72kyCvSLSFanLajtABnr5HbdRhf4JUCVmmAGvPPa5Pqf79LXdMfLpl1ZyoHpLXEct9pUWLFRpBtMAjfnGimJ8/PAbM0ndQadVqalQfComIiAfunwm/KRthnzisa4I2RZIFzdmB9rW9+mFaq5QPTCnwMwB+6AGlSQPVR1i/K5sMr8DC06yIFrrTVXpqHDMoAhQ0AKV1QSu0Cb9MN1Ot8LAgjuwbm09fpseowlUixrLq+GCm1rz0kfu0HDXw6oe6pbyAy7E2BEW5fS9vT2nAzGFdMGVGIzzouqaiKwgSZDNHnZQ1+W/KxnK5od4ykwSxIU7nwzPppH054pZaj/wC+pObN3LFfOAEja58TfU2nDI3C0eojkeJJAI3AYEEelzifqb9LaCNiIi29VyhHIlOtwlawMjcz9Iv1tI+W+K//AAunltJZhoJ7szAJVgwKzzEM0DkSd5sxino22xzftrxr+YzNGnRYmkis5iYLhgPpsD/U2JqHctgcRXTvY2EzsO0I8IpVO8Z3iFUAbeIhiXa2w8KxM7mwm9DLZupV1roNNNfxx/iKQCCoOw06d9/TF3PUqiVGYHwwbnlCk2EeI3jcGN5vNmrGgDV4S2kTPQwPKw2tcYpsbygY5mdSFVVC995UINKV1FwpMEDcRAMTbc2i0YSkompnDTWzOQN+f8vO5I+vyO2Hapl2Wn9mNTz8JMFhN9/KT+uBnZ/gLJmxWqNLT4QBv9lpBPQx4Yvcb4JLdKnPpMqv8hDemBGHgWWajTCuPGD633F+c7e3Lkb4vmloZapUkRSpswP+VDHvI/c48HxCZBMeog6v7HfAL+JGbFPh9bVJ7yF0gm+oiV9I1f7G+C6dtQBMdW2UBiX2CpfZa4I1dTqNxtJ5QAY88PeRyQQklaYqBQrMknV5MCIDatz6HmAFThFJqeWVaalmMBVUTJsuwk2ibTzw5UKwRQr+Nohm7wu5ImZABEQPvOD5YYWx2zHKcYOOIvcd7M1c3UphHFKmhBepsxJiNBBJ1CbmYsN9sGu1FcUU10xoKwi2EapgSLEhUlr7wMT9neOUM0hrUXYqjFSSmkWXZRJn4lM+dueCmWyVOstVK0ENZlPIkA26bwOYjHtbKpJHyhC1lVnPJ2kPZ7iSZnL069P4XWY/Cean0Mj2wXXHP+HD/hmYXKqSwe4BnxKI+0kCFIFjyMQeRDQnaXKwzNWVdIl1azL/AKdzbpM8pwkpk5HE5L1EHyjaKv8AGHNlVyyLEs7t7KoFvdlwndnuHmtVDRKUmBj8Tn4R6bsfKOuPO0/Hm4lnFekjCmg0Ugd2kmXPQmRabADnh97M8LWiigCY2P4mMS1xaTEXsAMVquhAO86VCaKwDL+ZzKZWi7tLBBJA+JiYhB1LEgD+1sKHFk72r4qq1mRzMKQoJiwkBuZWDMaT0xP2sz/ePAIK0jbYB6nX0G20xq6287B5IVO8BUoqr4AJMepPxEfr1wDMBz2/eZkNl+yz3MMKaggCQenxVOXP7puR1tyxvx3glJlSMyterTVWqUQlKdRvaoiqWVbllYsTa98GV4bQQK1es6QsnSGeINiNKSDNySQZIiOYrjXGlzVQaChoLpIfRo8RBVt4gEk9TG5OwzXqEXk3PtwPvMGZHJrRWSLsdpJJZjNyxLSZMEmYG9sM6KFUDcc/P/bAKidbCoswJ0E7AHmoO5O2o2AmAfiwdyVTVCAO1QybRAUASWkiL2mYx589orqyWIVYDzBrIxVI0jbUJIG4EwZjb2xmBfHc+/fvoYaRAHsoB28wce4PQYQ6WwjM7OlTUAev7Ix53wU7gT+eKtXMwSukKYBItO3tttfCzxWq9asKgfSE+DSomB19d+YxxWUhiPT8pM5xvGPN8RpvRqkgMBrXSTBJRipBsYkgxO8i2FbLUhQfu2lmWxbVAGowGNiTZgeXvY4ZOEZSoA2sKdagEkeL/KfmZ/3OBXa0N3gqmAGG94kAi8bnYe2/Snp7AWx9/X75ldZ7esLojMXbmQsAT5nf8U2Bi0emAnFPBmW2AcKTPMnwCPKw+mL/AAnMzqYsIADCN/FeLeer6YG9ostraiZ03K+uxX/tnFybgiGNzvAGdoquvSY0w4uL38XXoP0wU4Q0obCdQt5FTsOszjbNqCuojcX87X3PLbA/glXQCCdhG3NGv89/ljD7MZkESXjhIqZVwfESACN/EVLTIG4G0Y6HkQIJmRYD5Y5/xmma/daCWZX1cgQIjbkbi2+DtJKjVABUdUEhlDQDZxyvuVMiNh7puRSoc9oFyAoGPaWu1+bIQUUDa6hglfupuZPIsAVA8z0xz/K0iXcwo0VHQb7KyrO1g2gt72tt04ZJAhSLNv1PnJuT54TMjw0IGZW1O71DLCdJZ2JUdACYve3thNNy6eN5OlgCyXODRQgS5lTcySDU8RBJv4XJAJvtbEObps2iyhQwJkSdjHlvaPrj3iRAWirzGsaup8BM73Eqs9Z6RMlLM0nYUjqOsgREgjeZmwEE3jbDrSQRiBexDD4SLiPECIQEFmMKObGJsJudN9tsS5LIVQxYs0+E6OQgXIJkzI3mLbDF1eF0qLp3YaZMqsbEQW5adx+mCaup+Gx6Ex+fPEhPaS5wIMr8QfUrabmBAMS0kGDsJnmenTC32z4vSigtekW1MXCBoWQGUszAXAFQRF9r2OHVW8Qgc73uOZ9/EMIfb3L683SMCKYCMIkSZYbb2AxdWMD8p2EcBAuneTUM41V6VJPDTiWCAhJiAGJu4LEQCcEO23Ev5bJVilmP2SaRHiYwIvuImOgwN7GzUetXg2imgA5JuL9XYj2wX4rwh8xmMoW09xRfvqlzJKp9lHUKbMJ2PMbOQAEAwx5RvyZZ7P8ADhksnRR9qNLvKoH4jLNHM+KB6DHNhxSuBUrJUNKrXqaiysTAGosPNZamADaBtG3Re1FXXQ7u85kk+EwdIED2EzGx9Jwn5rszpK93VVnqQKdIsoLAaS2jUQDAYGxJPTGm1dWk94Flq6xWe0KcG4hmq6NVzJV+4YU6Tquks7KTUJiBanH3ROvnij21qolJKJAD1Whiouq3JHmApiP68W+HZgBKdIyppuS4K31EiZBE/DC36EdcBMxUOazzObogKIOu+qOhJJE9AuDXTnPYRhXHlEI9muG/azECIEW0qIGoW3bl79cM/HeLrRVKSNFSrOi+y7Mw5AxAW974k4dl1oo1Rot4fD6wEA9gNzf6LlUF69Rqjg1DcKBamLgD2W3IGCYvYQxYkxTtq8oMorS11JGnQAFW8i2/1lY/pOCWV4n/ACrioKbuk6HFMamAb70SCbqLDlO0jGUUCLMRyAJgEbLflJuSfM7YL5fLZdRL00aol+8e7K0SzAHYRAjoBznCbGHETY61qFjQY084Yc5AIjmD5HY9cc340KdXNMtMBaSxqC7NvG1pYz/pjm2LHFM2wD1DqJYwqao1t0IG4UXIMjfoMV+z/Bn1liwIkuzGfEdvS5IAHKI5YFE0DW/P7Tak8IFs744/iGaGSdhKEq0yun4iRfmCOgHPp0I7Lh2EMxIv5G5G+8mQCAdt/PBPOZonwJIizfWw9/0x5ksvQNszqFMndWIg7rMXIkC35jd5Ue16RIP+7/KD6WVoMJL3k/cJ59YvjMDaiCT/AO3VvNiJPzE/PHmJvHeL8a08H9RHrsjxpa9BtSnvAArvq3F7+rCZM7yemL7cOUkabXEg3kTcddrYr5Hh1OiahpTFRtcGIBgAxGwkFo5THLF6jWI2+eObdcSx08QLrMvtxLWXzNQOyd2WUKDr5SeV7z++k0eOZNq6aVbR11CxJiAGg6SIIk28RwTrZtVQagY3J8vXlgJ/xJ3esuoqqFQioDLWv4usxe1toxqYQBlj0ZUw0XspxAIyimGamsoTYNqESBqgxfaJv0xabM1ahXwlQramnkLeUQZ8+vXFmjS8Zbu9Jdu8MwZIs0QSCILEHmB6HBXM5UGm45CL2uBBI94j3x1qjsD6yx7lPm07n74gfiSIqkMX1FuQlY9mmYi8Wwv1Kf2z01BP2ZYG3xWIVRbbSdzvy6meJDUiz8UAEj8QlSJ9VNr/AKicnXAzVPeCG5cjsTHkSfPHsfiEGBXs+Z5xWg2gtuBDdAQGU9BvI3n88PPC8yrVCjEapMeY1ECOpGkzGFnN0posvkbnyIImIuN/T6rnFc61Slo+0DArLL1FSdQ/qk7g/K0ZbWrqQYy0C1TntOwVIW5MAdeQxzxM2YLK+lalSpUEQZDsSsSNtMG3UzOBw73QBV7ysQAoNZ2e+2qCTpNxeP8AazS4hSU0qbMvekL4Bc3IG3r1xNXRgbbyN68KMb5l3iQ1sokA+PTeIIKg/Ut/vjbOj+WVKg7s1HXw6iY1bKDAnbxG0D3wOzmapCrSpt8YUnmdKkgsxaIAiGJNoUnliUVFeqASiVHEKtYeLuwV8IQXkrqtvIki+HWAluIFqksTiHuE5uwVnVnJmwgRYwBfaZuSb4r57jSGqyLAMqmuY8ZYgrPX4VBndo3gY0fhD6dSVWFRTIgC95AM7mLdN5EHC7wcOM9SorMIrFpvqkktq/q8C79Qd74VXQCxJi6qwxOY/wCX+8AIiYPyE/T39sc87Qd42YeoxHdyzU1XdisoCfQEbW8WHfNZvu6dSoAW0gtI5x4o9za39scx7OUnzBpPXcuSLDYBV5QLRJFhvN98UqPLmWkZIjpwXKCjQVAYI35+I+N77AknfaR6QU4TmC+XVgRqqsQCJuC5LEegL7n7u95wO4zTZsu1JCFeopRSeRYEsbdPDEdPbF7MEZajppnwUaYp0ydy7AKD7Wkc9U7jDAAdzH7ZyeFi4/HlrcQaiFfSp7tXiFhZ+hIMESNsbdo+yxr1VrNV1BFKikRI2BtJuzEEEnfw/huRbKrSpISp8EkgbzcNpvJ525jlgv2PKZiK9NlemNiCbtyEG40g7dYsMTPYQ+pROX4h1+IoiDxJ8xlqBrVUbU4ilrTxayYVRqEmILR+EemLPB8o8KKkFgJqMAoIJ3nSIsLTHLyx1jiuQWtTZG57GAdLD4WE8wb45d2rqvlkGWVgK9UkaiQAEEeOWNhzvFyByIw2txZ5cbzo09Tq55HEFV+NO1QohKogYX3LBbte4i1/XywVylJWCiNIIA6mInfcmfW84oPwkihRChZSm6vUVwQVVlamVvGoK9RfRVm2nFzIVjpPhLFR4gsT00gkRz6G0m5jBsVXgzHw2bPSEqWhtV9RCH7NNLG8AHn52McjabUaNVmgNa/xEfDBvEW3v5nT543r5nRSanp0gkoFWQqlpkgRCn4ze/vIAnO5ifsU5/GegiNExzEg7/e6jCawHbWeO0RWmpvEbtxLeW+1qawPCBpphea2GodS1oPobTixSzDwQrMhI0t8QIGxU7dMaUmZANKiYsTtMEbdF3v9cQ1svmREaXLMNTPUVZG5I1G5ibX632w1t9zxPOdQ1HiGuDooqBXV4vB0+EwpMQViOQ2357Yp9pW3poxUGZixAIkFdSWETZh+uJafEWoE0jTOk/4Rn4gT4V2iYIMzH0xLxHMEuEKSpEMWMD2iTO9reuJDaSdpC1jM28CU84sDVrJ5kBYPzYYzBv8Alh+Gi3maIJPuN8ZgdMXiNlClpAWIiwGwtaQOnnjfM1qFITWrU6YPN3VZ9NRxrmc9oMVBfefxTzEecyB9LDAjitMZpe7CAGZV2+7A5eokefsCELRWd2b5d5UawHw0LccrqtMU1APeWadtGx+e2174p8Hr0gGYEmABoAgkkCCRtAAiZBN9pOpb4PmmbvMu8GoFKrJ5RBTe8iwP4Z6AYucDZNEaSArklpHibRpmF2BIqN63wT1is7D4f3GeHoP7Q93EgHoZ9ogjYRPi5cxi4IZVPI2IUwCfvHlNpxVp5jUNIuxt4bn1jrjejTFNTTJBNOBa8Qvw/wCaInzO+KejJxpxsOJtRMB8Rogyh3BBsdg3xN7MKkbR64ky/Z2kp7xtQeAZsFFgYED4YvvjXtB4CrC94I5wxn8w0fLngJn8zUKIxZtohi2mWWI0zGjwnw9MUXVlsYOI8AlYTpglSG+9TO081E+t/LmcCs/SH8sxiWBWwHU0/wBTgrRzYLK0iDqNtgCdQPv09cA8zmiuVqQBqRSRaRKnb/p2wxZpGSZNw+lNGmWMN3YJ6SWafPy9h542qVkldI1PuCYhSsXkwfEY263xtw2rroguZJkGRYwxO3LA/s8xSrUWkohqj6xNpl7kHppCwIm2EWpg5ibVCkMIU4dkmqGpWHhqOAktyVSS5W3xMdIk9D7kchkVR5gSDqB84MknnF/M4sZCuDIgAAWHLz95BPvgnlKS61naR79B77YUxYDMmZ2dpPl8iSJJAB6i/wArYDV8qEzZqbnRoI5SSh1eukf9Rw33j88KmdyrKruT4heBPxNbeOUiI5KMLRzmMrwGgn+IfEWo5FtDFHdkVTzBLhj8l1fPAvgKqzLpUIWVQQCdNwSYEAqTBtJB0iN9IH9s+KtUq0qGiFIZzG94AkcpE78sFeF5SUl7QpLG1jEzccpiemLsHAAl6DDEN27ww+aBcssHR4vYsJ6gSRb/AJbc8K3aviiMKdJq3dk1O9KhWJM/4ZBsB96xM3HQYYeFoBQao9hXJYk8qCKdMmOa6qh86pxyTP5h6+Zau4OlmJCkyFGyL7DSPbDAm0IEeHoxu06fwHi1So+hdToASzMVA5AAKqSCSpPxSL+3ROFJTSmq0kVKY2VAAL729ccE4Rmz30oTTCJcISs72tc7g/rjofCOM5mgCav2gIQKlgfhB1BokkiTf/pg4mupxxI7aGB24nRteOb/AMTOGp/NZeuzLTXu3Wo7GNQUqaaAXJYln2BtJgxGC2Y/iJkkp95UNRBJUSvxMPiCwSWg2JFgbEjCBxHtM+fzC1kTuwo0qzeJwskyJlUYkySt9vFFseqQodUClHVsmHOEcPokaXpkSshhChRcjQrDXUUlgSYEtJJvi8nDjRBBCusE7QZkkeGYhV8yTpB6kquV453WYJHiXuyCdy1QkESTewHn8R8sMbce8fw+GnTM/wBVQhYA6XB57GedvPrz8ZtniZwO8E8RrlUNS3iGlafJtyJBm5N5iYU23BDcLpvAO7Mbtp59YkA3sAPqMXKtU1CCx2ELytaT7wPYDnuQyy7ABQYMSRA/vv8Avnh2ABKC4C6e0v5VQsTduh9f2fM+mLOfc6UZBqEy3MRoY3i8c/bG1HKMoAJJPMnmfTkPKTiLJcSRajpIDj8oEbWB5Qb2nnie2zPHE5ltmtvygo8VZQqwpRTMEEweQG+mDce+JxVao61JgCYgG525mY3GAnaWnRWtFIkNpJYCIWeg5WuRsMSZbOulNWADDdVIkeKCtue4MGd8LNY5EDEPZdhUXWoEGd7HcjbTjMBctTqKoDU2JvML5nyj5WxmGaRG+Gvr+s6Uyq1JUewJm5+0UsZU/wCX4p8gb+HA3X3TkOJKrsGt8vvA7zPTe+DPBeOUs5RLOrUKhOgn4Tq/DPvMG9/XGvGeGsqKo5LCt90gGAp9RF4gH1wNvSHGx+k6L06lx9D/ABEnjlBqjCsnhqKxiAfhDeEz1mSCPT0m4VxiUuGDBbAWXV4hqt4S0EBbGwi8A4tM6/C5CgESTyN7W2BJvvgRxMNlqpqUr059N9xH3Qfe4m0wFjdPB+n9SWptQ0H5f1HngeUH8rqo1CW1wQGJkyBpMmNv3bFw0mADaFQDwELZvUg7XIvf3thJyGWpVHNWAy+EwObkSQdvhNiIieu5Z89xR6inXYAHb2ixMTfpPLGLYtZ35HaZqCnBlLtBRDU2WBMEgeakFfrGAnFUkATzufSRP1BwWzD1GDM4lNSKGWQbrUlgJMbLF+czgT2prKuru1L2LExyC+IcrxYefpa0uSQO0eNQOILR3JDKxEwIgQtlB2HODcnpiCtTig6rzRvM8+u1zt5e2JOFZjVT6wwJ8oMnlI8Ji29sQ1u8LhEEmoe7AB+8WUKPe3WMNGJUQdpa4DVnL05iYMz1DEX/AHzxD2cEZqsskAq1QgDkHE3PWSI/TGZbPIXdEPgpkonmi2V/MkXJ8ziLhmkNmaqMdRZaQPTVFQxe/wDhkciJ9Dhdq5BiLK9QjDwvPKmZFNz8ZgBt5Mx6g7T6Xw31KInyO36Y5zk0ZVZzOpiGZiTqCgsVgm8meR2v0lmzXa/L06SP42dx4KYXxMdZSNUafjB8+g2GJnRsYEgNeNhDeT4mxdk+JkJBmxjkdr+v54j4nmrBXgFjsJmAZJN9gBANhfnMGjl+G0qyrVr0/tGGqVdxpJHKCCDA+IAG1/LTNcOp0T3i/CQQZ35EX52B3+uF1orON4xCC2DEYUxXz2YcwVoqlMH+rTJX1nvD6IR54L8YDdwlBToeu4SVsVWZdx6JI67YocDomSBYE6qm961SHqb/AHVUU0Ho34jgllhqzjVIlctS0qN5qVSGIvaY0C/W+OpjeXgdvWUP4kcR7igyLGqoRRQdKSKC8eV0Qjn/AKbJfCabFAXP75YO9p+H5jNZxkRW7uiugOwIV3kl3E2JNVmOq8gC5wVr9kVSkFpOQQIJYiDvJAG2/wC4vhdF2MB76w25gXgmUDIJ3qsT/p2E+RH/AHYaOIVgqhqgOkDafE7GQlMHcNAYkjYN1IwN4TlKmqFADCFE7ACwPQLFycCe0XE3fNMpDSpFOgDzLADvTc+JzFuQ0raMLH4j57Qj5iAD+cHZyl/OZiXiF+zVVsqom4UCwVdo/XBPN5NqKaaQF50rMc4BM8hKnnvtexfgfZ+pl1AqLLaeV9+VucxIH1kYTeKZ96uY1DwhfhkTCgGSVPWSTO4gcsM2c4HE1GDHA4lvL0vtF0nUUi/4mj4vnf0jBXOVZPdi5B8fVnOy+l7+RjbbQZB1CVVUIGhYPKefUn1O4542yVJaVQuTbXMm8Xlt/Te/tGFFsnaLZgTtGOlwVFOjxEhQS1tJJNwLWIIBi1o3xNRyhWTq9Sen7m2CtamRiup7yoaNPxPEt/SP6jsPf+4xALC85xtZhgyOlRAU6WRZHWIN7hT4Qb8t+c4EZbh4786iGN2mbkEiJg7SBbytODueyL0rETIkdD1jz8sJFfjNTUWpkTPiANx0E8ok7/rg1RmXmBzHeo1JqioRTLCdwC11uOolfp64HZjhS0WpoQTTBCoSRpCkW8MbjfVM+G1sBOH5gEh6dmDgkHkYJM874a6ueDsQVDUyACpO4iT9SROPBWDYntWmDjnqKEo1WsGUlSCFOxjeDI8zeN74zFatksuzMwzAWSfC5XUDNwZg79cZhmmYd95Y7NcWqvmKtByXCBjoq+K5tZiZgSAACAQ2GzhvacqsMuoc6ZBJ082XckDmLxvsDAHP5qjQrGvUJFWsVW4uCLGTPhB8HOTEenmZ4e1QxSYJUpMxGqIYAwB0kFpB8h0GMF76gw47zpG8ggjiNHFuAJmFFbLkOpE6dxz25c/3uFTPZaCgc3OrXTP3QRC2+HmSADAEbTGKmQ7TZrJsNR1vI1yZmfxQBLb3N/PDqa2V4lSkQlYDb7ynmR1Hn+W4Nq0t86cwWVLTleYiZXMHJsUN1dgQT8UQROnmRz9sNGUqBtKvLliWDi+kc7KI+EWJmCR1va4XwZgXTNIlRQV0yJDWMtB2O35SRclqPC6VPUKS6J6EwNyIHK/LEzsv+w37xdme437wdmwv8vUBBEkQGAmYYjYmZOF3tK4FMVBMeEMFaJEgHbceW1sHM0GCvMaSFIJNw2ogj6gfPC1xPOLWerTiVLW6HQIJtylTf08sGLAowfs5iq7Auxi9w2vpLgkFCLeqk+drRgrwqt3bvUJHhBYH+sioqHrZ3p2wW4dk6FMvUYL4oWDGwWDAuBPhEj59Zzk6FenU0oFgqpdAB8RLRaxuiyL8r9Kx1CmUnqlO2JzfhvDyRtCgkCPkY+WDbcPNKklpVqjVSOr6aNOkh5kGKzHmFk7gTbNLunFJo8jsN/obj52JxU7RcRQOlMSWkEQPCBzM7E+QnfACxmY+k9/kWO+O08qcdFBKetGc1A7bgHwsBqP+a5tsBEbYJ9nc2lQUGdNSaW0Dn4XbU8DkGNrj728YpPw5a1dA4Hd06Sb87/CNvi1Ab3NueGbtJ2eqVmFFavdU1RVFOnaW8RqEsI++x67f1YKzSVI/Wet8NSQBC386AhFMKdMQJgeh5j5Tc4qcQSsacVWoUqZMGpLHQebDVpv8UAA9JwHHDf5LvKukuvdgyswSrWB5KN73+tx3aLj4q5Sma1JdTVl8LERpiJB3mCBHkeuIqanDbDIk9aknIEKZ+nQpBXpOGRgSpRS4Ym7O9QEjUZkry688eZcCmjGnEkmrJMg1G8Cc9pvawCwMKufp6qRFJfGQobRY6ZCsTHKCQPUYm4lxkrSIU6GJMHTOkBSFURaZLGD05nHSUFV2+Uu0sqlvTaMWbYKgJY6R8RErEAyZJtsd5xLw/Ls6T3kHlINxaDI29BhDXP1K9IUqv2g7xampxpIgbQLFd7bTJvy6Vk8ytanKMBUCyyqZKm/hOx3BFwJ6YlsrI2kFlJTmAs+1WirnQGZo1KGP+GJnT4ZLMZt0EfetQbstmXr0M1VNIaGRmoifCA2r4pYOwkjkDAxvx/ilWnX0FGKKgJqMQACSQQAAZNvLzgeLDNwXPd7SU6ix1aXJGzi7L8KggbSBt1vjWZ1UMBN86LqxL9KqDefff/xhbz9GnmM1dVKUQAx8JLuSCEJU7IApgwZI5AzdpZKc8770u6SUMx3hdwSJsCFWDHkemC1LgtJKemgqoBJAUDTJMmwwvcZ08xYOjiLnF6OpHp7gqQPlb5GMIqVH8K1F7tBYBoEkRb25enlh+1kzOK3EatOnTY1I07Ra87C9pOAqsZPLjOYVdhAK+shyGbq51Wp5esqtSAHdTDOgUDWH5mbEAiPfB7+H3CBl8tUkt3jVGDAghlVbaDN5ksZ5yPLHOOAnuM5RralRRUDMIeFQkhknTc6WI6WvAM47dx+iiVDWEqSo16L6gBaRsT0Nj7Wwy1dAPptCsTSNpeq5VKiFXG/Pmp5EemOY1exHe1WDhlfUxZka1zaOcHeLWw+fzQvJIOxJEAeI+cbqw9j0xZg6GNKSxB0k2JPWT+7YV4pA0rF74E5blciuWq1KevVHeMpO5Wmhknz1ahPOCRi3Qq6llH36gfKwBwVp9kXQGrVdVJy5pBJBZCSL9DPjJvzwO/8AT9SkpKVO8i+nTB9r3jpbDtajvvBcZMG1+HU2Ys6jUd/1tjMDM1n64cgILfiJDe+PcHpPr+szeP8AmnpU1eo8kAgF3vpBIA5WEnfzvYYocRqEV9QIB1ERurAtefTe3TGlTiVLNUqCQV7xWeqNjawHoIY9bLgTm8sDXcksajeICSRDNyG079TNsRpSxU6uY4jyyfPZYVWK0woaGBKtM8gbzGzG39xi9S4JURg6OFbyJhTbYmWMnribIZZqShaghvwkEESLBp5xf5c8b5zjdCnPeVVBUSVkFoneN7nn7Y3zDaLLHO0ZeCcUdqYGaUBhYleXmegN/Ixy5lKikCQZH+8/vpjmXZnM5vP5oVqc0srTLCQQCRA8BAYksZBna3KcdATXSWFmoNyrAC3lf139ueG2FXGm07+o/mXq4ddNv1mtALU7wGCqsykGIIJDD6k4rV8iqamRFS0nSoExe8CeuCeUNMhjTABJJZTvqsCeR/8AN4JxT4tWRqdSnqIYqw8FmuDcTt1nEvU1ujA+neT3UFNzx6xN41XlglPxO49YEXbysLf7YYcnl9PDKxIAPeLAH+gDbzY4U+KcCcgBdBbVqlwZAAIjnHI+2GrgGQqLwnM07FwXZdJkSFVgBa1xtiuh6ySFPIMTXjeLHE1UlRuwFz0mAPoMHODZUKgLFfEAQDsPfztYbRhYyWUzC1Sa9J6aQQWKNpJJBBkjTa/M/XDO3F6UEitTVQJJ7wWHXeAOV8Ay44gaTCKZCkzrVqgAUyKzREN3d1k84cgj0GPEz6szNJIJvG2/ntefywv9oa9Ssn8pl2GvMAmpU3CUlJU7bszyoFr0ztGPR2IVUHdZrMUqoAGoMCpIUCWQgBrRMETzOG48gGcRuPKMnEN8T44lBNbkIP8AqY8lUWBPlPrhIqI2YUu6IqiSEAtc7chYQZ5npi5U7PMulKzNVdB4WqmRJ+8J2kx/fbB2jw9RS0HeJLDrzYdMMQaRuczyuE45ilwymtNzokEpBblDH4b+gMYq5vJvWJ7pxIYKEmCQIliOYDMxgEWO8xgtl+HNTZmrMtKmI8bSZ08kUeKofQWNjHObi+Yo0qgq0UlmVE71zMEqqWpjwIDpDePWST93cUEeUBTvOizM65BlVOC/E2XLOQCLxr1gkEw2kCItqIE3uIkBnspWU93DJp+BQRIvqaozyoL2meVtPUuzMjse7co4A1Mu7TtrkeOI53E8pwpZLL5p6tY1apDE6fD97SSPswvwgi0TJPrGE9MxLMD+vMX0+WYhv15nmQra6etqbGV0nwsylRIgWsOo2/vLl+0NTLUqxpqWZmLKGBAWobFjNjvMc4F4224JmRoJDkhZJANws/Gy2tBEkTHOLTJnuKCJ8JmwMTq6TsB7nfFDebYiXNSrLg8TTsdxdqdao9die+KlgCSELEtYE2UBjYchjonDcwtdGNF0dDqBbcAyymRYwSDbnjjWbzGmoG5QNKfCkxF4MxfbmeYjHWOxOZpDJp3Rmb1SBH2p+KRaAIAW0aQItibqk0rrHM5/W1Io1DmWst2aoqApqVDb7ukDYcoMfPAfthwPLij8R1ahGsgg3vAAF/PDQ9YAb/Q4R+2+YqVKlDLoAJMl22JkjSCN2jlI+Ic8R02Nq3kC5JlXsd2aTN1HaoWWmiwdMSWJMbgiwBm34cN1QZlCaFSoHowgRgIcpDKweOh0XWJE+mIuyfFJd8vo0CmoKf1DWwLbDkaYjyOLvaPvIQooMagTEkTp5egPuB549Y7MY1QA2G4kdTOo7gXkAFo9dQFrzdd+h64MfzUKAJ9Yvf8A84WMpl3IJVmhrm5HO8iLXMRPSJwUoBxFPbT1ueu4I6+eEljpxAsfUcy/SEmQhPUnElalAJdFA6kj8zhX7UdoKlBQtKoVablV35aQTJnC1/xd3u4YnqzT+74clDadRg7RnzVbJ6zrYauf2bN9QpBxmEvMozsWLOJ5BgBtG2k/njMUCjae2hbgSCqA66QsR4drgEgTf9+2GNsohABRWA2DAfSZOPOCZCqtJdSktG0gx0AgkAR0xYOUfUAabX/pMbf+PljxyDNJOYLp5cEzWM6h8JJgeUTDHYSelo5q7Z7hNN2enSWs5MeL4J6KGsRPMK3kYjDX2kytQ0WRUbU40yBeG8J5WhZvywv8B7BhSrPChW1AQNTWEBoPwhrgRv7RtLDckGMQjBZj8o5cJ7Q0StNHVqJJChdMqCYAjSJEk8wPbBNuL0dLVFdWjkpmSNlEcpiT/YYGLwWj4WO6kNOrmsEHfqByxBwvgWRy99ZYj8TlvokD6ThQ6Ytudpgc6dhPeEUndmqB9LE6vIkk79Jnfz6YZlTvCQ6hai7PErMdQAPK1vQ4orxjLpKqDYAnSsQLxO0bHEmZ47pXw0SzR8LG/wAhMD1xYq4GljtHVvaARjb855/wkSAwLDrI/v8Apgnlwi03pqAAQRaOYi/6nCs/aGqXZXWlTXkwlj6keHBPJQyMe+kSI0ADfkd5whaKajqURXhsqlxjEL01TTDQZEEbyCLg8sc/7bdh+HVqmsMKVY6VKpJB23UEaSF5mB5HDG3fooem+oG5WLCfT13xQz1RFWpWqAAjxVDBMKBBsB0HIe2NpsVV/DXb17wdbLuOZQ7KohasaY0jUFXotJEC0lHkAC0H7zMeeGOqbAdeXPyIPWOR88I1Pi+UStrydUvM/ZsHVZFpDERpvzuOU8mROLUihqhpVbaR8WqYCjz2j26YFgTue88+ScmS8V4Std6ZNRk7uT4I8WrSRvYbTef7i5/Iqokk3sqn6k7WH1nAjs/UepUqPU2uz38N50qPQWnpfc4047xByKj95pRReLBUkTfeY6R0GPeYbfSBycRNr5fMVK1ZqlNyzOwGkFlCqwUBWiDCgWtJm02wafJnuqc2V1KkEXWGYAR1GlvmMXczn0oISZhQLIJJJ2VQNzt6C9hfBehwxXVSxZoDbkgHUVb1EFRpvYTvhtj5X9pfX1WlSrDA/mczWvUo1DTDMgQwogQRE2MSALdbWOI61KtonWF2gBSCJmGLTIkxB6kYbu2mSooabkeMtolj4QLxNti0L78owuZoAENdWZoIGxFtySZuJnfFSOGXVK6nFg1CUq+TqJWFSmWTUocETAe+qL2XVqA8iMb0ai1QfCUk3BBiQd6Y5TzSCN9MCALGc4i7U0cOuksR4jA8IWxDQDGo+18T8J7PnMqrEhQbrUTS6+GARDBoMz8LAdBbG2OEXLcQtYQZMEZTLK9RqqlRoBsfDJNto3HT0xgz2epVkrUJW5GkeIMBuHUXYGDttEyIBwZy9QqXouyPLslhYkSJIG20m/lvfBOkdFMU41FUgHaSBG94nrfnid7+2Pr6SS/qcbY/6I0cD4quYQeHu6v36RIJG0kEWZfMeUgHG3EsijI2sSsSfYfEIuCORFxjneTDGn9ohDIdOvqwN2WINt9vSceZ/MV2puHeoZjSalVisH8IZoIG87fQYkbpsHnEQvSOw18CSVu2Bo55HZQ9wr6OVO4Nvxbtp6+2Osq8jcEGCCDIIix9CMcx7McBDEVGCOQYMglR1F41kjcbX3w/U84qJ4iqBBadKgL9AANvSMBYF2CDiKtYMcAYl2pQFogc46/rhU7YVq6ZzKVaDNfwVEk6NIYHWeUjUb+WC+Y7VZRdI7wOXiFp+IGYAM/CBcc8CquYL1mdhGhSQOgG3zn64XVWw82Nvzis6Yocb4t/MZmpT0mA2nVuAwFzFvvBiPb20zK6AAGk/evpM+m3W2B+YoClUqOfEwYMI3KtAJ9Ja45x0BxJQrs0yAPOdz5WxfjAEI8ZE8XOH8Y+a/rjMDq2QcsSGiTOMwwafWb5Z1nhv+FT/wAi/wDbijwdic3cz43F/wDK36DGYzEbE6oMaeKUFamdSqdtwDsyx+ZxWrqAbCLHbGYzClPngz2lufX/AOuPKyg0xP8AX9NsZjMU/wCphLwfhNcmLTz0D6Fo+UnE7Dx0/PVPn4ov1tjMZgbfdyq/3Y+P8QZxhRrFun5Yk7HCadefxD/ubGYzC6vZkqcGXe1VRly+YKkqQEIIMQTUEkRgd2hvlqvnQef/ANcZjMXL/wCko6r25yXJmHSLeIbeuGldwORM/Q49xmJ25iX5h3iDFeD1Sp0nQxkWMyBNvK2B+QYvnUpv46ZSSjXWZ3g2nzxmMwxuIdfs/X9o88dyqfy9U6FlUJU6R4TO46HzGK3BWP8AL0zzgX9hjMZhH/n85h938/4gHtogNQggR3a25fFU/QfLFrIUEag+pVaCsSAY8INp2vjzGYq6b2ZbT7kQfnqCjLVIVbQRYbmtl5+d5x7wa4dT8IcwOQ8A5e5+eMxmE9X7IgdT7PzgXJZdBXACqApIUADwzvHTDhTy6SPCvPkOhx7jMbd7Q+ER1ftD4CK3G7SBbxNt/nxR7I0wcwZAPt5HHmMw6z3JlV5/AEbC5GxI8XI+QwvfxZ//AAU/5yf9j4zGYRV7QkFXvBAHCT46H/OQe2tbYeuJ2TMEb6Vv/qGMxmDbg/EfvBs5MWOGKGprqAaVYXvbxCL+ROAfB2PeMJtLW5b4zGY8OJ4cGGiMZjMZj0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1090" y="4545673"/>
            <a:ext cx="36863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Equipment: 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1"/>
                </a:solidFill>
                <a:latin typeface="+mj-lt"/>
              </a:rPr>
              <a:t>Water chemistry </a:t>
            </a:r>
            <a:r>
              <a:rPr lang="en-US" sz="1600" b="0" dirty="0" smtClean="0">
                <a:solidFill>
                  <a:schemeClr val="bg1"/>
                </a:solidFill>
                <a:latin typeface="+mj-lt"/>
              </a:rPr>
              <a:t>kit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bg1"/>
                </a:solidFill>
                <a:latin typeface="+mj-lt"/>
              </a:rPr>
              <a:t>Waders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bg1"/>
                </a:solidFill>
                <a:latin typeface="+mj-lt"/>
              </a:rPr>
              <a:t>Container </a:t>
            </a:r>
            <a:r>
              <a:rPr lang="en-US" sz="1600" b="0" dirty="0">
                <a:solidFill>
                  <a:schemeClr val="bg1"/>
                </a:solidFill>
                <a:latin typeface="+mj-lt"/>
              </a:rPr>
              <a:t>for waste chemicals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752226" y="2633733"/>
            <a:ext cx="316835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>
                <a:solidFill>
                  <a:schemeClr val="bg1"/>
                </a:solidFill>
                <a:latin typeface="+mj-lt"/>
              </a:rPr>
              <a:t>How </a:t>
            </a:r>
            <a:r>
              <a:rPr lang="en-US" sz="2400" b="0" dirty="0">
                <a:solidFill>
                  <a:schemeClr val="bg1"/>
                </a:solidFill>
                <a:latin typeface="+mj-lt"/>
              </a:rPr>
              <a:t>acidic or basic is the water? </a:t>
            </a:r>
            <a:endParaRPr lang="en-US" sz="2400" b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400" b="0" dirty="0" smtClean="0">
                <a:solidFill>
                  <a:schemeClr val="bg1"/>
                </a:solidFill>
                <a:latin typeface="+mj-lt"/>
              </a:rPr>
              <a:t>Is </a:t>
            </a:r>
            <a:r>
              <a:rPr lang="en-US" sz="2400" b="0" dirty="0">
                <a:solidFill>
                  <a:schemeClr val="bg1"/>
                </a:solidFill>
                <a:latin typeface="+mj-lt"/>
              </a:rPr>
              <a:t>it suitable for life?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half" idx="1"/>
          </p:nvPr>
        </p:nvSpPr>
        <p:spPr>
          <a:xfrm>
            <a:off x="4343400" y="1110665"/>
            <a:ext cx="4925191" cy="129796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Students measure pH levels by dissolving tablets or test strips in a water sample and matching the sample color to the pH chart. </a:t>
            </a:r>
          </a:p>
        </p:txBody>
      </p:sp>
      <p:sp>
        <p:nvSpPr>
          <p:cNvPr id="14" name="Rectangle 3"/>
          <p:cNvSpPr txBox="1">
            <a:spLocks noRot="1" noChangeArrowheads="1"/>
          </p:cNvSpPr>
          <p:nvPr/>
        </p:nvSpPr>
        <p:spPr bwMode="auto">
          <a:xfrm>
            <a:off x="4147996" y="5486400"/>
            <a:ext cx="4972616" cy="153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1600" b="0" kern="0" dirty="0">
                <a:latin typeface="+mn-lt"/>
                <a:ea typeface="+mn-ea"/>
              </a:rPr>
              <a:t>A healthy stream pH range is 6.5 – 8.2.</a:t>
            </a:r>
          </a:p>
          <a:p>
            <a:pPr marL="342900" lvl="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1600" b="0" kern="0" dirty="0" smtClean="0">
                <a:latin typeface="+mn-lt"/>
                <a:ea typeface="+mn-ea"/>
              </a:rPr>
              <a:t>Many </a:t>
            </a:r>
            <a:r>
              <a:rPr lang="en-US" sz="1600" b="0" kern="0" dirty="0">
                <a:latin typeface="+mn-lt"/>
                <a:ea typeface="+mn-ea"/>
              </a:rPr>
              <a:t>organisms are very sensitive to pH changes.</a:t>
            </a:r>
          </a:p>
        </p:txBody>
      </p:sp>
      <p:pic>
        <p:nvPicPr>
          <p:cNvPr id="12" name="irc_mi" descr="http://www.epa.gov/climatechange/images/indicator_downloads/pHscale-download-2012.png"/>
          <p:cNvPicPr/>
          <p:nvPr/>
        </p:nvPicPr>
        <p:blipFill>
          <a:blip r:embed="rId3" cstate="print"/>
          <a:srcRect l="1653" t="7110" r="65670" b="15223"/>
          <a:stretch>
            <a:fillRect/>
          </a:stretch>
        </p:blipFill>
        <p:spPr bwMode="auto">
          <a:xfrm>
            <a:off x="4762593" y="2533350"/>
            <a:ext cx="1263146" cy="27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F:\Reinstein Woods\2013\Programs\Events\10-4-13 Day in the Life Buf River\Cazenovia\ditl 507.jpg"/>
          <p:cNvPicPr>
            <a:picLocks noChangeAspect="1" noChangeArrowheads="1"/>
          </p:cNvPicPr>
          <p:nvPr/>
        </p:nvPicPr>
        <p:blipFill rotWithShape="1">
          <a:blip r:embed="rId4"/>
          <a:srcRect l="36775" t="19612" r="25930" b="37272"/>
          <a:stretch/>
        </p:blipFill>
        <p:spPr bwMode="auto">
          <a:xfrm rot="16200000">
            <a:off x="5994555" y="2713350"/>
            <a:ext cx="2673645" cy="2318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477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3001938" cy="822598"/>
          </a:xfrm>
        </p:spPr>
        <p:txBody>
          <a:bodyPr>
            <a:normAutofit/>
          </a:bodyPr>
          <a:lstStyle/>
          <a:p>
            <a:pPr algn="ctr"/>
            <a:r>
              <a:rPr lang="en-US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Time Fillers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9" r="25179"/>
          <a:stretch/>
        </p:blipFill>
        <p:spPr>
          <a:xfrm>
            <a:off x="972836" y="1828800"/>
            <a:ext cx="2791102" cy="421640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572000" y="1508398"/>
            <a:ext cx="4419600" cy="4892402"/>
          </a:xfrm>
        </p:spPr>
        <p:txBody>
          <a:bodyPr>
            <a:normAutofit fontScale="47500" lnSpcReduction="20000"/>
          </a:bodyPr>
          <a:lstStyle/>
          <a:p>
            <a:pPr marL="457200" indent="-457200">
              <a:spcBef>
                <a:spcPts val="1200"/>
              </a:spcBef>
              <a:buFont typeface="Century Gothic" panose="020B0502020202020204" pitchFamily="34" charset="0"/>
              <a:buChar char="►"/>
            </a:pP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“Field Observation” boxes in student packet have extra activities and encourage students to think about results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457200" indent="-457200">
              <a:spcBef>
                <a:spcPts val="1200"/>
              </a:spcBef>
              <a:buFont typeface="Century Gothic" panose="020B0502020202020204" pitchFamily="34" charset="0"/>
              <a:buChar char="►"/>
            </a:pP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Fossil scavenger hunt is included on the last page of the student packet. </a:t>
            </a:r>
          </a:p>
          <a:p>
            <a:pPr marL="457200" indent="-457200">
              <a:spcBef>
                <a:spcPts val="1200"/>
              </a:spcBef>
              <a:buFont typeface="Century Gothic" panose="020B0502020202020204" pitchFamily="34" charset="0"/>
              <a:buChar char="►"/>
            </a:pP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Scoop </a:t>
            </a: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</a:t>
            </a:r>
            <a:r>
              <a:rPr lang="en-US" sz="3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macroinvertebrates</a:t>
            </a: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457200" indent="-457200">
              <a:spcBef>
                <a:spcPts val="1200"/>
              </a:spcBef>
              <a:buFont typeface="Century Gothic" panose="020B0502020202020204" pitchFamily="34" charset="0"/>
              <a:buChar char="►"/>
            </a:pP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Have students share their data results.</a:t>
            </a:r>
          </a:p>
          <a:p>
            <a:pPr marL="457200" indent="-457200">
              <a:spcBef>
                <a:spcPts val="1200"/>
              </a:spcBef>
              <a:buFont typeface="Century Gothic" panose="020B0502020202020204" pitchFamily="34" charset="0"/>
              <a:buChar char="►"/>
            </a:pP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Partners: can discuss their organization’s connection to the river and/or do additional testing. </a:t>
            </a:r>
          </a:p>
          <a:p>
            <a:pPr marL="457200" indent="-457200">
              <a:spcBef>
                <a:spcPts val="1200"/>
              </a:spcBef>
              <a:buFont typeface="Century Gothic" panose="020B0502020202020204" pitchFamily="34" charset="0"/>
              <a:buChar char="►"/>
            </a:pP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Staff, Partners, and Volunteers: can discuss a variety of river-related topics. </a:t>
            </a:r>
          </a:p>
          <a:p>
            <a:pPr marL="457200" indent="-457200">
              <a:spcBef>
                <a:spcPts val="1200"/>
              </a:spcBef>
              <a:buFont typeface="Century Gothic" panose="020B0502020202020204" pitchFamily="34" charset="0"/>
              <a:buChar char="►"/>
            </a:pP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Explore sample site/ID plants &amp; animals.</a:t>
            </a:r>
          </a:p>
          <a:p>
            <a:pPr marL="457200" indent="-457200">
              <a:spcBef>
                <a:spcPts val="1200"/>
              </a:spcBef>
              <a:buFont typeface="Century Gothic" panose="020B0502020202020204" pitchFamily="34" charset="0"/>
              <a:buChar char="►"/>
            </a:pP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“10 Cool Facts about the Buffalo River Watershed” sheet.</a:t>
            </a:r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879140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752600"/>
            <a:ext cx="3001938" cy="8225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Clean </a:t>
            </a:r>
            <a:br>
              <a:rPr lang="en-US" sz="40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kern="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Your Watershed! </a:t>
            </a:r>
            <a:endParaRPr lang="en-US" sz="4000" b="1" kern="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419600" y="1828800"/>
            <a:ext cx="4724400" cy="4008301"/>
          </a:xfrm>
        </p:spPr>
        <p:txBody>
          <a:bodyPr>
            <a:normAutofit lnSpcReduction="10000"/>
          </a:bodyPr>
          <a:lstStyle/>
          <a:p>
            <a:pPr marL="457200" indent="-457200">
              <a:spcBef>
                <a:spcPts val="1200"/>
              </a:spcBef>
              <a:buFont typeface="Century Gothic" panose="020B0502020202020204" pitchFamily="34" charset="0"/>
              <a:buChar char="►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After the rotations, invite the students to take                 </a:t>
            </a:r>
            <a:r>
              <a:rPr lang="en-US" sz="4800" b="1" dirty="0" smtClean="0">
                <a:solidFill>
                  <a:srgbClr val="1CADE4"/>
                </a:solidFill>
              </a:rPr>
              <a:t>10 minutes                       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pick up trash in their sampling site, leaving the location in a better condition than when they arrived! 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spcBef>
                <a:spcPts val="1200"/>
              </a:spcBef>
              <a:buFont typeface="Century Gothic" panose="020B0502020202020204" pitchFamily="34" charset="0"/>
              <a:buChar char="►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Latex gloves and trash bags are provided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spcBef>
                <a:spcPts val="1200"/>
              </a:spcBef>
              <a:buFont typeface="Century Gothic" panose="020B0502020202020204" pitchFamily="34" charset="0"/>
              <a:buChar char="►"/>
            </a:pPr>
            <a:endParaRPr lang="en-US" sz="1600" dirty="0" smtClean="0"/>
          </a:p>
        </p:txBody>
      </p:sp>
      <p:pic>
        <p:nvPicPr>
          <p:cNvPr id="1026" name="Picture 2" descr="nature grass plastic leaf wildlife dirt soil litter waste garbage wild deposi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7" r="26113"/>
          <a:stretch/>
        </p:blipFill>
        <p:spPr bwMode="auto">
          <a:xfrm rot="5400000">
            <a:off x="1039566" y="2571972"/>
            <a:ext cx="2804775" cy="345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630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End of Event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514600"/>
            <a:ext cx="4038600" cy="37338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effectLst/>
              </a:rPr>
              <a:t>Students help collect and clean equipment and return it to the bin.</a:t>
            </a:r>
          </a:p>
          <a:p>
            <a:r>
              <a:rPr lang="en-US" sz="2000" dirty="0" smtClean="0">
                <a:effectLst/>
              </a:rPr>
              <a:t>Ensure sample site and its facilities are left in good order. </a:t>
            </a:r>
          </a:p>
          <a:p>
            <a:r>
              <a:rPr lang="en-US" sz="2000" dirty="0" smtClean="0">
                <a:effectLst/>
              </a:rPr>
              <a:t>Have students share something they learned/a way to protect the river. </a:t>
            </a:r>
            <a:endParaRPr lang="en-US" sz="2000" dirty="0">
              <a:effectLst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48364" y="2514600"/>
            <a:ext cx="3860044" cy="2895033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9086" y="5573939"/>
            <a:ext cx="4038600" cy="950912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 smtClean="0">
                <a:effectLst/>
              </a:rPr>
              <a:t>The tarp is a great place to collect equipment. </a:t>
            </a:r>
            <a:endParaRPr lang="en-US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49225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8382000" cy="6717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/>
            <a:r>
              <a:rPr 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Contact Us/Links</a:t>
            </a:r>
          </a:p>
          <a:p>
            <a:pPr algn="ctr"/>
            <a:r>
              <a:rPr lang="en-US" b="0" dirty="0" smtClean="0">
                <a:solidFill>
                  <a:schemeClr val="bg1"/>
                </a:solidFill>
                <a:latin typeface="+mj-lt"/>
              </a:rPr>
              <a:t>You will receive a final event confirmation in August.</a:t>
            </a:r>
          </a:p>
          <a:p>
            <a:pPr algn="ctr"/>
            <a:r>
              <a:rPr lang="en-US" b="0" dirty="0" smtClean="0">
                <a:solidFill>
                  <a:schemeClr val="bg1"/>
                </a:solidFill>
                <a:latin typeface="+mj-lt"/>
              </a:rPr>
              <a:t>We look forward to seeing you on the Buffalo River!</a:t>
            </a:r>
            <a:endParaRPr lang="en-US" b="0" dirty="0">
              <a:solidFill>
                <a:schemeClr val="bg1"/>
              </a:solidFill>
              <a:latin typeface="+mj-lt"/>
            </a:endParaRPr>
          </a:p>
          <a:p>
            <a:endParaRPr lang="en-US" sz="1200" dirty="0">
              <a:solidFill>
                <a:srgbClr val="FFFF00"/>
              </a:solidFill>
            </a:endParaRPr>
          </a:p>
          <a:p>
            <a:endParaRPr lang="en-US" sz="1200" dirty="0" smtClean="0">
              <a:solidFill>
                <a:srgbClr val="FFFF00"/>
              </a:solidFill>
            </a:endParaRPr>
          </a:p>
          <a:p>
            <a:endParaRPr lang="en-US" sz="1200" dirty="0" smtClean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rgbClr val="1CADE4"/>
                </a:solidFill>
                <a:latin typeface="+mn-lt"/>
              </a:rPr>
              <a:t>Please direct questions/concerns to:</a:t>
            </a:r>
          </a:p>
          <a:p>
            <a:r>
              <a:rPr lang="en-US" sz="1800" dirty="0" smtClean="0">
                <a:latin typeface="+mn-lt"/>
              </a:rPr>
              <a:t>Mary Ronan</a:t>
            </a:r>
          </a:p>
          <a:p>
            <a:r>
              <a:rPr lang="en-US" sz="1800" b="0" dirty="0" smtClean="0">
                <a:latin typeface="+mn-lt"/>
              </a:rPr>
              <a:t>mary.ronan@dec.ny.gov</a:t>
            </a:r>
          </a:p>
          <a:p>
            <a:pPr>
              <a:spcAft>
                <a:spcPts val="600"/>
              </a:spcAft>
            </a:pPr>
            <a:r>
              <a:rPr lang="en-US" sz="1600" b="0" dirty="0" smtClean="0">
                <a:latin typeface="+mn-lt"/>
              </a:rPr>
              <a:t>716-683-5959 x201</a:t>
            </a:r>
          </a:p>
          <a:p>
            <a:r>
              <a:rPr lang="en-US" sz="1600" b="0" dirty="0" err="1" smtClean="0">
                <a:latin typeface="+mn-lt"/>
              </a:rPr>
              <a:t>Reinstein</a:t>
            </a:r>
            <a:r>
              <a:rPr lang="en-US" sz="1600" b="0" dirty="0" smtClean="0">
                <a:latin typeface="+mn-lt"/>
              </a:rPr>
              <a:t> Woods</a:t>
            </a:r>
          </a:p>
          <a:p>
            <a:r>
              <a:rPr lang="en-US" sz="1600" b="0" dirty="0" smtClean="0">
                <a:latin typeface="+mn-lt"/>
              </a:rPr>
              <a:t>93 </a:t>
            </a:r>
            <a:r>
              <a:rPr lang="en-US" sz="1600" b="0" dirty="0" err="1" smtClean="0">
                <a:latin typeface="+mn-lt"/>
              </a:rPr>
              <a:t>Honorine</a:t>
            </a:r>
            <a:r>
              <a:rPr lang="en-US" sz="1600" b="0" dirty="0" smtClean="0">
                <a:latin typeface="+mn-lt"/>
              </a:rPr>
              <a:t> Drive</a:t>
            </a:r>
          </a:p>
          <a:p>
            <a:r>
              <a:rPr lang="en-US" sz="1600" b="0" dirty="0" smtClean="0">
                <a:latin typeface="+mn-lt"/>
              </a:rPr>
              <a:t>Depew, NY 14043</a:t>
            </a:r>
          </a:p>
          <a:p>
            <a:endParaRPr lang="en-US" sz="1050" dirty="0" smtClean="0">
              <a:solidFill>
                <a:srgbClr val="FFFF00"/>
              </a:solidFill>
              <a:latin typeface="+mn-lt"/>
            </a:endParaRPr>
          </a:p>
          <a:p>
            <a:r>
              <a:rPr lang="en-US" sz="1600" dirty="0" smtClean="0">
                <a:latin typeface="+mn-lt"/>
              </a:rPr>
              <a:t>A Day in the Life of the Buffalo River website:</a:t>
            </a:r>
          </a:p>
          <a:p>
            <a:r>
              <a:rPr lang="en-US" sz="1600" b="0" u="sng" dirty="0" smtClean="0">
                <a:solidFill>
                  <a:srgbClr val="FFC000"/>
                </a:solidFill>
                <a:latin typeface="+mn-lt"/>
                <a:hlinkClick r:id="rId3"/>
              </a:rPr>
              <a:t>www.reinsteinwoods.org/dayinthelife</a:t>
            </a:r>
            <a:endParaRPr lang="en-US" sz="1600" b="0" u="sng" dirty="0" smtClean="0">
              <a:solidFill>
                <a:srgbClr val="FFC000"/>
              </a:solidFill>
              <a:latin typeface="+mn-lt"/>
            </a:endParaRPr>
          </a:p>
          <a:p>
            <a:endParaRPr lang="en-US" sz="8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Data website:</a:t>
            </a:r>
          </a:p>
          <a:p>
            <a:r>
              <a:rPr lang="en-US" sz="1600" b="0" u="sng" dirty="0" smtClean="0">
                <a:solidFill>
                  <a:srgbClr val="00B0F0"/>
                </a:solidFill>
                <a:latin typeface="+mn-lt"/>
                <a:hlinkClick r:id="rId4"/>
              </a:rPr>
              <a:t>http</a:t>
            </a:r>
            <a:r>
              <a:rPr lang="en-US" sz="1600" b="0" u="sng" dirty="0">
                <a:solidFill>
                  <a:srgbClr val="00B0F0"/>
                </a:solidFill>
                <a:latin typeface="+mn-lt"/>
                <a:hlinkClick r:id="rId4"/>
              </a:rPr>
              <a:t>://</a:t>
            </a:r>
            <a:r>
              <a:rPr lang="en-US" sz="1600" b="0" u="sng" dirty="0" smtClean="0">
                <a:solidFill>
                  <a:srgbClr val="00B0F0"/>
                </a:solidFill>
                <a:latin typeface="+mn-lt"/>
                <a:hlinkClick r:id="rId4"/>
              </a:rPr>
              <a:t>communityservice.buffalostate.edu/BuffaloRiver/index.html</a:t>
            </a:r>
            <a:endParaRPr lang="en-US" sz="1600" b="0" u="sng" dirty="0" smtClean="0">
              <a:solidFill>
                <a:srgbClr val="00B0F0"/>
              </a:solidFill>
              <a:latin typeface="+mn-lt"/>
            </a:endParaRPr>
          </a:p>
          <a:p>
            <a:endParaRPr lang="en-US" sz="700" b="0" u="sng" dirty="0">
              <a:latin typeface="+mn-lt"/>
            </a:endParaRPr>
          </a:p>
          <a:p>
            <a:endParaRPr lang="en-US" sz="300" b="0" u="sng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Friends of </a:t>
            </a:r>
            <a:r>
              <a:rPr lang="en-US" sz="1600" dirty="0" err="1" smtClean="0">
                <a:latin typeface="+mn-lt"/>
              </a:rPr>
              <a:t>Reinstein</a:t>
            </a:r>
            <a:r>
              <a:rPr lang="en-US" sz="1600" dirty="0" smtClean="0">
                <a:latin typeface="+mn-lt"/>
              </a:rPr>
              <a:t> Woods</a:t>
            </a:r>
          </a:p>
          <a:p>
            <a:r>
              <a:rPr lang="en-US" sz="1600" b="0" dirty="0" smtClean="0">
                <a:latin typeface="+mn-lt"/>
                <a:hlinkClick r:id="rId5"/>
              </a:rPr>
              <a:t>www.reinsteinwoods.org</a:t>
            </a:r>
            <a:endParaRPr lang="en-US" sz="1600" b="0" dirty="0" smtClean="0">
              <a:latin typeface="+mn-lt"/>
            </a:endParaRPr>
          </a:p>
          <a:p>
            <a:endParaRPr lang="en-US" sz="700" b="0" dirty="0" smtClean="0">
              <a:latin typeface="+mn-lt"/>
            </a:endParaRPr>
          </a:p>
          <a:p>
            <a:endParaRPr lang="en-US" sz="300" b="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Dept. of </a:t>
            </a:r>
            <a:r>
              <a:rPr lang="en-US" sz="1600" dirty="0" err="1" smtClean="0">
                <a:latin typeface="+mn-lt"/>
              </a:rPr>
              <a:t>Enviornmental</a:t>
            </a:r>
            <a:r>
              <a:rPr lang="en-US" sz="1600" dirty="0" smtClean="0">
                <a:latin typeface="+mn-lt"/>
              </a:rPr>
              <a:t> Conservation – </a:t>
            </a:r>
            <a:r>
              <a:rPr lang="en-US" sz="1600" dirty="0" err="1" smtClean="0">
                <a:latin typeface="+mn-lt"/>
              </a:rPr>
              <a:t>Reinstein</a:t>
            </a:r>
            <a:r>
              <a:rPr lang="en-US" sz="1600" dirty="0" smtClean="0">
                <a:latin typeface="+mn-lt"/>
              </a:rPr>
              <a:t> Woods</a:t>
            </a:r>
          </a:p>
          <a:p>
            <a:r>
              <a:rPr lang="en-US" sz="1600" b="0" dirty="0">
                <a:latin typeface="+mn-lt"/>
                <a:hlinkClick r:id="rId6"/>
              </a:rPr>
              <a:t>http://</a:t>
            </a:r>
            <a:r>
              <a:rPr lang="en-US" sz="1600" b="0" dirty="0" smtClean="0">
                <a:latin typeface="+mn-lt"/>
                <a:hlinkClick r:id="rId6"/>
              </a:rPr>
              <a:t>www.dec.ny.gov/education/1837.html</a:t>
            </a:r>
            <a:endParaRPr lang="en-US" sz="1600" b="0" dirty="0" smtClean="0">
              <a:latin typeface="+mn-lt"/>
            </a:endParaRPr>
          </a:p>
          <a:p>
            <a:endParaRPr lang="en-US" sz="1600" b="0" dirty="0"/>
          </a:p>
        </p:txBody>
      </p:sp>
      <p:pic>
        <p:nvPicPr>
          <p:cNvPr id="9" name="Picture 3" descr="F:\Reinstein Woods\2013\Programs\Events\10-4-13 DITL BR\Burchfield Buffalo Creek\ditl 362.jpg"/>
          <p:cNvPicPr>
            <a:picLocks noChangeAspect="1" noChangeArrowheads="1"/>
          </p:cNvPicPr>
          <p:nvPr/>
        </p:nvPicPr>
        <p:blipFill>
          <a:blip r:embed="rId7"/>
          <a:srcRect l="14184" r="2909"/>
          <a:stretch>
            <a:fillRect/>
          </a:stretch>
        </p:blipFill>
        <p:spPr bwMode="auto">
          <a:xfrm>
            <a:off x="5486400" y="2209800"/>
            <a:ext cx="3276600" cy="2860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494168" y="408207"/>
            <a:ext cx="8229600" cy="868362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is “A Day in the Life”?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528119" y="2024341"/>
            <a:ext cx="8839200" cy="15240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en-US" sz="300" u="sng" dirty="0" smtClean="0">
              <a:solidFill>
                <a:srgbClr val="FFFF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>
                <a:effectLst/>
              </a:rPr>
              <a:t>Each school is assigned to a “sample site” along the Buffalo River or its tributaries. Students collect and record data to create a “snapshot” of the river’s current conditions.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>
                <a:effectLst/>
              </a:rPr>
              <a:t>Data is then shared on the Web so participants can see how their site fits into the entire Buffalo River watershed.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6" name="Content Placeholder 12" descr="BreezyPointDSCN1652.jpg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t="14125" r="8163" b="14125"/>
          <a:stretch>
            <a:fillRect/>
          </a:stretch>
        </p:blipFill>
        <p:spPr>
          <a:xfrm>
            <a:off x="4669222" y="5155914"/>
            <a:ext cx="2743200" cy="1619140"/>
          </a:xfrm>
          <a:ln>
            <a:solidFill>
              <a:schemeClr val="bg2"/>
            </a:solidFill>
          </a:ln>
        </p:spPr>
      </p:pic>
      <p:pic>
        <p:nvPicPr>
          <p:cNvPr id="1029" name="Picture 5" descr="F:\Reinstein Woods\2013\Programs\Offsite\5-16-13 DITL at SenBluffs\senbluffs 053.jpg"/>
          <p:cNvPicPr>
            <a:picLocks noChangeAspect="1" noChangeArrowheads="1"/>
          </p:cNvPicPr>
          <p:nvPr/>
        </p:nvPicPr>
        <p:blipFill>
          <a:blip r:embed="rId4"/>
          <a:srcRect l="15053" t="25109" r="8602" b="11899"/>
          <a:stretch>
            <a:fillRect/>
          </a:stretch>
        </p:blipFill>
        <p:spPr bwMode="auto">
          <a:xfrm>
            <a:off x="609600" y="5159745"/>
            <a:ext cx="2590800" cy="160335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33400" y="3519885"/>
            <a:ext cx="777007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1CADE4"/>
                </a:solidFill>
                <a:latin typeface="+mn-lt"/>
              </a:rPr>
              <a:t>There are four main parts of the Buffalo River event: </a:t>
            </a:r>
          </a:p>
          <a:p>
            <a:r>
              <a:rPr lang="en-US" sz="1600" b="0" dirty="0" smtClean="0">
                <a:solidFill>
                  <a:schemeClr val="accent6"/>
                </a:solidFill>
                <a:latin typeface="+mn-lt"/>
              </a:rPr>
              <a:t>The Historical River: </a:t>
            </a:r>
            <a:r>
              <a:rPr lang="en-US" sz="1600" b="0" dirty="0" smtClean="0">
                <a:latin typeface="+mn-lt"/>
              </a:rPr>
              <a:t>how the river’s past influences its present.</a:t>
            </a:r>
          </a:p>
          <a:p>
            <a:r>
              <a:rPr lang="en-US" sz="1600" b="0" dirty="0" smtClean="0">
                <a:solidFill>
                  <a:schemeClr val="accent6"/>
                </a:solidFill>
                <a:latin typeface="+mn-lt"/>
              </a:rPr>
              <a:t>The Physical River: </a:t>
            </a:r>
            <a:r>
              <a:rPr lang="en-US" sz="1600" b="0" dirty="0" smtClean="0">
                <a:latin typeface="+mn-lt"/>
              </a:rPr>
              <a:t>temperature, weather, wind and environment at the site.</a:t>
            </a:r>
          </a:p>
          <a:p>
            <a:r>
              <a:rPr lang="en-US" sz="1600" b="0" dirty="0" smtClean="0">
                <a:solidFill>
                  <a:schemeClr val="accent6"/>
                </a:solidFill>
                <a:latin typeface="+mn-lt"/>
              </a:rPr>
              <a:t>The Zoological River: </a:t>
            </a:r>
            <a:r>
              <a:rPr lang="en-US" sz="1600" b="0" dirty="0" smtClean="0">
                <a:latin typeface="+mn-lt"/>
              </a:rPr>
              <a:t>collect and identify animals to determine water quality.</a:t>
            </a:r>
          </a:p>
          <a:p>
            <a:r>
              <a:rPr lang="en-US" sz="1600" b="0" dirty="0" smtClean="0">
                <a:solidFill>
                  <a:schemeClr val="accent6"/>
                </a:solidFill>
                <a:latin typeface="+mn-lt"/>
              </a:rPr>
              <a:t>The Chemical River:: </a:t>
            </a:r>
            <a:r>
              <a:rPr lang="en-US" sz="1600" b="0" dirty="0" smtClean="0">
                <a:latin typeface="+mn-lt"/>
              </a:rPr>
              <a:t>measure pH and dissolved oxygen levels.</a:t>
            </a:r>
          </a:p>
        </p:txBody>
      </p:sp>
      <p:sp>
        <p:nvSpPr>
          <p:cNvPr id="3" name="Rectangle 2"/>
          <p:cNvSpPr/>
          <p:nvPr/>
        </p:nvSpPr>
        <p:spPr>
          <a:xfrm>
            <a:off x="427022" y="1260725"/>
            <a:ext cx="8263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0" dirty="0">
                <a:solidFill>
                  <a:schemeClr val="bg1"/>
                </a:solidFill>
                <a:latin typeface="+mj-lt"/>
              </a:rPr>
              <a:t>“A Day in the Life” is all about hands-on discovery!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100" y="5155914"/>
            <a:ext cx="1202516" cy="1603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0833" y="5356334"/>
            <a:ext cx="1603354" cy="1202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85" name="Rectangle 17"/>
          <p:cNvSpPr>
            <a:spLocks noChangeArrowheads="1"/>
          </p:cNvSpPr>
          <p:nvPr/>
        </p:nvSpPr>
        <p:spPr bwMode="auto">
          <a:xfrm>
            <a:off x="884098" y="191294"/>
            <a:ext cx="18415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 b="0"/>
          </a:p>
        </p:txBody>
      </p:sp>
      <p:sp>
        <p:nvSpPr>
          <p:cNvPr id="17" name="Rectangle 2"/>
          <p:cNvSpPr txBox="1">
            <a:spLocks noRot="1" noChangeArrowheads="1"/>
          </p:cNvSpPr>
          <p:nvPr/>
        </p:nvSpPr>
        <p:spPr bwMode="auto">
          <a:xfrm>
            <a:off x="872476" y="762000"/>
            <a:ext cx="2743200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9pPr>
          </a:lstStyle>
          <a:p>
            <a:pPr eaLnBrk="1" hangingPunct="1"/>
            <a:r>
              <a:rPr lang="en-US" kern="0" dirty="0" smtClean="0">
                <a:solidFill>
                  <a:schemeClr val="bg1"/>
                </a:solidFill>
              </a:rPr>
              <a:t>Buffalo River</a:t>
            </a:r>
            <a:endParaRPr lang="en-US" kern="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79683" y="1630362"/>
            <a:ext cx="4953000" cy="4036866"/>
            <a:chOff x="304800" y="944562"/>
            <a:chExt cx="6477889" cy="5484666"/>
          </a:xfrm>
        </p:grpSpPr>
        <p:pic>
          <p:nvPicPr>
            <p:cNvPr id="142339" name="Picture 3" descr="http://www.epa.gov/greatlakes/arcs/EPA-905-R94-005/fig1.gif"/>
            <p:cNvPicPr>
              <a:picLocks noChangeAspect="1" noChangeArrowheads="1"/>
            </p:cNvPicPr>
            <p:nvPr/>
          </p:nvPicPr>
          <p:blipFill>
            <a:blip r:embed="rId3"/>
            <a:srcRect r="1538" b="18403"/>
            <a:stretch>
              <a:fillRect/>
            </a:stretch>
          </p:blipFill>
          <p:spPr bwMode="auto">
            <a:xfrm>
              <a:off x="304800" y="944562"/>
              <a:ext cx="6477889" cy="5484666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</p:pic>
        <p:sp>
          <p:nvSpPr>
            <p:cNvPr id="2" name="TextBox 1"/>
            <p:cNvSpPr txBox="1"/>
            <p:nvPr/>
          </p:nvSpPr>
          <p:spPr>
            <a:xfrm rot="1659688">
              <a:off x="484474" y="1316488"/>
              <a:ext cx="1752601" cy="376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1CADE4"/>
                  </a:solidFill>
                  <a:latin typeface="+mj-lt"/>
                </a:rPr>
                <a:t>Buffalo River</a:t>
              </a:r>
              <a:endParaRPr lang="en-US" sz="1200" dirty="0">
                <a:solidFill>
                  <a:srgbClr val="1CADE4"/>
                </a:solidFill>
                <a:latin typeface="+mj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85800" y="2296021"/>
            <a:ext cx="335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+mj-lt"/>
              </a:rPr>
              <a:t>The Buffalo River flows into Lake Erie. </a:t>
            </a:r>
          </a:p>
          <a:p>
            <a:endParaRPr lang="en-US" b="0" dirty="0">
              <a:solidFill>
                <a:schemeClr val="bg1"/>
              </a:solidFill>
              <a:latin typeface="+mj-lt"/>
            </a:endParaRPr>
          </a:p>
          <a:p>
            <a:r>
              <a:rPr lang="en-US" b="0" dirty="0" smtClean="0">
                <a:solidFill>
                  <a:schemeClr val="bg1"/>
                </a:solidFill>
                <a:latin typeface="+mj-lt"/>
              </a:rPr>
              <a:t>Three tributaries join together to form the Buffalo River: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+mj-lt"/>
              </a:rPr>
              <a:t>Cayuga Creek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+mj-lt"/>
              </a:rPr>
              <a:t>Buffalo Creek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+mj-lt"/>
              </a:rPr>
              <a:t>Cazenovia Creek</a:t>
            </a:r>
            <a:endParaRPr lang="en-US" b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701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768" y="1393727"/>
            <a:ext cx="2712589" cy="428788"/>
          </a:xfrm>
        </p:spPr>
        <p:txBody>
          <a:bodyPr/>
          <a:lstStyle/>
          <a:p>
            <a:pPr algn="ctr" fontAlgn="base">
              <a:spcAft>
                <a:spcPct val="0"/>
              </a:spcAft>
            </a:pPr>
            <a:r>
              <a:rPr 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Brief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3632850" cy="4572000"/>
          </a:xfrm>
        </p:spPr>
        <p:txBody>
          <a:bodyPr>
            <a:normAutofit fontScale="77500" lnSpcReduction="20000"/>
          </a:bodyPr>
          <a:lstStyle/>
          <a:p>
            <a:r>
              <a:rPr lang="en-US" sz="2000" b="1" dirty="0" smtClean="0">
                <a:solidFill>
                  <a:srgbClr val="1CADE4"/>
                </a:solidFill>
                <a:effectLst/>
              </a:rPr>
              <a:t>1900s</a:t>
            </a:r>
            <a:r>
              <a:rPr lang="en-US" sz="2000" b="1" dirty="0">
                <a:solidFill>
                  <a:srgbClr val="1CADE4"/>
                </a:solidFill>
                <a:effectLst/>
              </a:rPr>
              <a:t>: </a:t>
            </a:r>
            <a:r>
              <a:rPr lang="en-US" sz="2000" dirty="0">
                <a:solidFill>
                  <a:schemeClr val="bg1"/>
                </a:solidFill>
                <a:effectLst/>
              </a:rPr>
              <a:t>Buffalo experiences huge industrial </a:t>
            </a:r>
            <a:r>
              <a:rPr lang="en-US" sz="2000" dirty="0" smtClean="0">
                <a:solidFill>
                  <a:schemeClr val="bg1"/>
                </a:solidFill>
                <a:effectLst/>
              </a:rPr>
              <a:t>and economic </a:t>
            </a:r>
            <a:r>
              <a:rPr lang="en-US" sz="2000" dirty="0">
                <a:solidFill>
                  <a:schemeClr val="bg1"/>
                </a:solidFill>
                <a:effectLst/>
              </a:rPr>
              <a:t>growth along the waterfront. Industries dump toxic chemicals into the river.</a:t>
            </a:r>
          </a:p>
          <a:p>
            <a:r>
              <a:rPr lang="en-US" sz="2000" b="1" dirty="0">
                <a:solidFill>
                  <a:srgbClr val="1CADE4"/>
                </a:solidFill>
                <a:effectLst/>
              </a:rPr>
              <a:t>1965: </a:t>
            </a:r>
            <a:r>
              <a:rPr lang="en-US" sz="2000" dirty="0">
                <a:solidFill>
                  <a:schemeClr val="bg1"/>
                </a:solidFill>
                <a:effectLst/>
              </a:rPr>
              <a:t>Buffalo River </a:t>
            </a:r>
            <a:r>
              <a:rPr lang="en-US" sz="2000" dirty="0" smtClean="0">
                <a:solidFill>
                  <a:schemeClr val="bg1"/>
                </a:solidFill>
                <a:effectLst/>
              </a:rPr>
              <a:t>declared </a:t>
            </a:r>
            <a:r>
              <a:rPr lang="en-US" sz="2000" dirty="0">
                <a:solidFill>
                  <a:schemeClr val="bg1"/>
                </a:solidFill>
                <a:effectLst/>
              </a:rPr>
              <a:t>functionally dead and “devoid of life.”</a:t>
            </a:r>
          </a:p>
          <a:p>
            <a:r>
              <a:rPr lang="en-US" sz="2000" b="1" dirty="0" smtClean="0">
                <a:solidFill>
                  <a:srgbClr val="1CADE4"/>
                </a:solidFill>
                <a:effectLst/>
              </a:rPr>
              <a:t>1987</a:t>
            </a:r>
            <a:r>
              <a:rPr lang="en-US" sz="2000" b="1" dirty="0">
                <a:solidFill>
                  <a:srgbClr val="1CADE4"/>
                </a:solidFill>
                <a:effectLst/>
              </a:rPr>
              <a:t>: </a:t>
            </a:r>
            <a:r>
              <a:rPr lang="en-US" sz="2000" dirty="0">
                <a:solidFill>
                  <a:schemeClr val="bg1"/>
                </a:solidFill>
                <a:effectLst/>
              </a:rPr>
              <a:t>Buffalo River named an “Area of Concern” </a:t>
            </a:r>
            <a:r>
              <a:rPr lang="en-US" sz="2000" dirty="0" smtClean="0">
                <a:solidFill>
                  <a:schemeClr val="bg1"/>
                </a:solidFill>
                <a:effectLst/>
              </a:rPr>
              <a:t>by </a:t>
            </a:r>
            <a:r>
              <a:rPr lang="en-US" sz="2000" dirty="0">
                <a:solidFill>
                  <a:schemeClr val="bg1"/>
                </a:solidFill>
                <a:effectLst/>
              </a:rPr>
              <a:t>the Environmental Protection </a:t>
            </a:r>
            <a:r>
              <a:rPr lang="en-US" sz="2000" dirty="0" smtClean="0">
                <a:solidFill>
                  <a:schemeClr val="bg1"/>
                </a:solidFill>
                <a:effectLst/>
              </a:rPr>
              <a:t>Agency due to its severe environmental degradation.</a:t>
            </a:r>
          </a:p>
          <a:p>
            <a:r>
              <a:rPr lang="en-US" sz="2000" b="1" dirty="0" smtClean="0">
                <a:solidFill>
                  <a:srgbClr val="1CADE4"/>
                </a:solidFill>
                <a:effectLst/>
              </a:rPr>
              <a:t>2011</a:t>
            </a:r>
            <a:r>
              <a:rPr lang="en-US" sz="2000" b="1" dirty="0">
                <a:solidFill>
                  <a:srgbClr val="1CADE4"/>
                </a:solidFill>
                <a:effectLst/>
              </a:rPr>
              <a:t>: </a:t>
            </a:r>
            <a:r>
              <a:rPr lang="en-US" sz="2000" dirty="0">
                <a:solidFill>
                  <a:schemeClr val="bg1"/>
                </a:solidFill>
                <a:effectLst/>
              </a:rPr>
              <a:t>The Buffalo River Restoration Partnership begins major </a:t>
            </a:r>
            <a:r>
              <a:rPr lang="en-US" sz="2000" dirty="0" smtClean="0">
                <a:solidFill>
                  <a:schemeClr val="bg1"/>
                </a:solidFill>
                <a:effectLst/>
              </a:rPr>
              <a:t>restoration efforts. </a:t>
            </a:r>
            <a:endParaRPr lang="en-US" sz="2000" dirty="0">
              <a:solidFill>
                <a:schemeClr val="bg1"/>
              </a:solidFill>
              <a:effectLst/>
            </a:endParaRPr>
          </a:p>
          <a:p>
            <a:r>
              <a:rPr lang="en-US" sz="2000" b="1" dirty="0" smtClean="0">
                <a:solidFill>
                  <a:srgbClr val="1CADE4"/>
                </a:solidFill>
                <a:effectLst/>
              </a:rPr>
              <a:t>2019</a:t>
            </a:r>
            <a:r>
              <a:rPr lang="en-US" sz="2000" b="1" dirty="0">
                <a:solidFill>
                  <a:srgbClr val="1CADE4"/>
                </a:solidFill>
                <a:effectLst/>
              </a:rPr>
              <a:t>: </a:t>
            </a:r>
            <a:r>
              <a:rPr lang="en-US" sz="2000" dirty="0" smtClean="0">
                <a:solidFill>
                  <a:schemeClr val="bg1"/>
                </a:solidFill>
                <a:effectLst/>
              </a:rPr>
              <a:t>The Buffalo </a:t>
            </a:r>
            <a:r>
              <a:rPr lang="en-US" sz="2000" dirty="0">
                <a:solidFill>
                  <a:schemeClr val="bg1"/>
                </a:solidFill>
                <a:effectLst/>
              </a:rPr>
              <a:t>River </a:t>
            </a:r>
            <a:r>
              <a:rPr lang="en-US" sz="2000" dirty="0" smtClean="0">
                <a:solidFill>
                  <a:schemeClr val="bg1"/>
                </a:solidFill>
                <a:effectLst/>
              </a:rPr>
              <a:t>is no </a:t>
            </a:r>
            <a:r>
              <a:rPr lang="en-US" sz="2000" dirty="0">
                <a:solidFill>
                  <a:schemeClr val="bg1"/>
                </a:solidFill>
                <a:effectLst/>
              </a:rPr>
              <a:t>longer an Area of Concern </a:t>
            </a:r>
            <a:r>
              <a:rPr lang="en-US" sz="2000" dirty="0" smtClean="0">
                <a:solidFill>
                  <a:schemeClr val="bg1"/>
                </a:solidFill>
                <a:effectLst/>
              </a:rPr>
              <a:t>(???)</a:t>
            </a:r>
            <a:endParaRPr lang="en-US" sz="2000" dirty="0">
              <a:solidFill>
                <a:schemeClr val="bg1"/>
              </a:solidFill>
              <a:effectLst/>
            </a:endParaRPr>
          </a:p>
          <a:p>
            <a:endParaRPr lang="en-US" dirty="0"/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166250" y="1416361"/>
            <a:ext cx="4800600" cy="4572000"/>
            <a:chOff x="110249947" y="110121700"/>
            <a:chExt cx="3591095" cy="3416415"/>
          </a:xfrm>
        </p:grpSpPr>
        <p:pic>
          <p:nvPicPr>
            <p:cNvPr id="1034" name="Picture 10" descr="br aoc ma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1" t="6383" r="12263" b="4489"/>
            <a:stretch>
              <a:fillRect/>
            </a:stretch>
          </p:blipFill>
          <p:spPr bwMode="auto">
            <a:xfrm>
              <a:off x="110249947" y="110413800"/>
              <a:ext cx="3591095" cy="2857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10553500" y="110121700"/>
              <a:ext cx="2959100" cy="29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effectLst/>
                  <a:latin typeface="Segoe UI Symbol" panose="020B0502040204020203" pitchFamily="34" charset="0"/>
                </a:rPr>
                <a:t>Area of Concern/Buffalo River Restoration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12164642" y="113271415"/>
              <a:ext cx="1676400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1" u="none" strike="noStrike" cap="none" normalizeH="0" baseline="0" dirty="0" smtClean="0">
                  <a:ln>
                    <a:noFill/>
                  </a:ln>
                  <a:effectLst/>
                  <a:latin typeface="Calibri" panose="020F0502020204030204" pitchFamily="34" charset="0"/>
                </a:rPr>
                <a:t>Map: Ecology &amp; Environment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601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2457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49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Sample Site</a:t>
            </a:r>
            <a:r>
              <a:rPr lang="en-US" dirty="0" smtClean="0">
                <a:solidFill>
                  <a:srgbClr val="00B0F0"/>
                </a:solidFill>
              </a:rPr>
              <a:t/>
            </a:r>
            <a:br>
              <a:rPr lang="en-US" dirty="0" smtClean="0">
                <a:solidFill>
                  <a:srgbClr val="00B0F0"/>
                </a:solidFill>
              </a:rPr>
            </a:b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2916" y="2209800"/>
            <a:ext cx="5046784" cy="5258637"/>
          </a:xfrm>
        </p:spPr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Each site is unique, and ranges from city parks to rural nature preserves. </a:t>
            </a:r>
          </a:p>
          <a:p>
            <a:r>
              <a:rPr lang="en-US" dirty="0" smtClean="0">
                <a:effectLst/>
              </a:rPr>
              <a:t>Packet gives address (or closest address/latitude &amp; longitude) of your school’s sample site.</a:t>
            </a:r>
          </a:p>
          <a:p>
            <a:pPr lvl="1"/>
            <a:r>
              <a:rPr lang="en-US" sz="1400" dirty="0" smtClean="0">
                <a:solidFill>
                  <a:srgbClr val="1CADE4"/>
                </a:solidFill>
                <a:effectLst/>
              </a:rPr>
              <a:t>Note: Individual school-to-site directions are not included. </a:t>
            </a:r>
            <a:r>
              <a:rPr lang="en-US" sz="1400" dirty="0">
                <a:solidFill>
                  <a:srgbClr val="1CADE4"/>
                </a:solidFill>
                <a:effectLst/>
              </a:rPr>
              <a:t>T</a:t>
            </a:r>
            <a:r>
              <a:rPr lang="en-US" sz="1400" dirty="0" smtClean="0">
                <a:solidFill>
                  <a:srgbClr val="1CADE4"/>
                </a:solidFill>
                <a:effectLst/>
              </a:rPr>
              <a:t>he directions in the packets are for event partner and volunteer use.</a:t>
            </a:r>
          </a:p>
          <a:p>
            <a:r>
              <a:rPr lang="en-US" dirty="0" smtClean="0">
                <a:effectLst/>
              </a:rPr>
              <a:t>Packet provides pictures and description of sample site. </a:t>
            </a:r>
          </a:p>
          <a:p>
            <a:r>
              <a:rPr lang="en-US" dirty="0" smtClean="0">
                <a:effectLst/>
              </a:rPr>
              <a:t>Map provides </a:t>
            </a:r>
            <a:r>
              <a:rPr lang="en-US" dirty="0">
                <a:effectLst/>
              </a:rPr>
              <a:t>directions to nearest restroom facilities (may be on-site or a nearby gas station).</a:t>
            </a:r>
          </a:p>
          <a:p>
            <a:pPr lvl="1"/>
            <a:r>
              <a:rPr lang="en-US" sz="1400" dirty="0">
                <a:solidFill>
                  <a:srgbClr val="1CADE4"/>
                </a:solidFill>
                <a:effectLst/>
              </a:rPr>
              <a:t>Note: restroom facilities may be limited at your site. Ensure students are aware of this. </a:t>
            </a:r>
            <a:endParaRPr lang="en-US" sz="1800" dirty="0">
              <a:solidFill>
                <a:srgbClr val="1CADE4"/>
              </a:solidFill>
              <a:effectLst/>
            </a:endParaRPr>
          </a:p>
          <a:p>
            <a:endParaRPr lang="en-US" sz="2100" dirty="0" smtClean="0">
              <a:effectLst/>
            </a:endParaRPr>
          </a:p>
          <a:p>
            <a:pPr marL="457200" lvl="1" indent="0">
              <a:buNone/>
            </a:pPr>
            <a:endParaRPr lang="en-US" sz="16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19700" y="2174631"/>
            <a:ext cx="4038600" cy="2820237"/>
          </a:xfrm>
        </p:spPr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Sample sites were chosen based on safety, accessibility, and landowner permission.</a:t>
            </a:r>
          </a:p>
          <a:p>
            <a:r>
              <a:rPr lang="en-US" dirty="0" smtClean="0">
                <a:effectLst/>
              </a:rPr>
              <a:t>Schools were assigned to sample site based on class size, size of sample site, and proximity of site to school. 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3"/>
          </p:nvPr>
        </p:nvSpPr>
        <p:spPr>
          <a:xfrm>
            <a:off x="1562100" y="1339257"/>
            <a:ext cx="6019800" cy="72766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1800" dirty="0" smtClean="0">
                <a:solidFill>
                  <a:schemeClr val="bg1"/>
                </a:solidFill>
                <a:effectLst/>
              </a:rPr>
              <a:t>You may download your site description and map at:</a:t>
            </a:r>
          </a:p>
          <a:p>
            <a:pPr marL="0" indent="0" algn="ctr">
              <a:buNone/>
            </a:pPr>
            <a:r>
              <a:rPr lang="en-US" sz="1800" u="sng" dirty="0" smtClean="0">
                <a:solidFill>
                  <a:schemeClr val="bg1"/>
                </a:solidFill>
                <a:effectLst/>
              </a:rPr>
              <a:t>reinsteinwoods.org/</a:t>
            </a:r>
            <a:r>
              <a:rPr lang="en-US" sz="1800" u="sng" dirty="0" err="1" smtClean="0">
                <a:solidFill>
                  <a:schemeClr val="bg1"/>
                </a:solidFill>
                <a:effectLst/>
              </a:rPr>
              <a:t>dayinthelife</a:t>
            </a:r>
            <a:r>
              <a:rPr lang="en-US" sz="1800" u="sng" dirty="0" smtClean="0">
                <a:solidFill>
                  <a:schemeClr val="bg1"/>
                </a:solidFill>
                <a:effectLst/>
              </a:rPr>
              <a:t>/</a:t>
            </a:r>
            <a:r>
              <a:rPr lang="en-US" sz="1800" u="sng" dirty="0" err="1" smtClean="0">
                <a:solidFill>
                  <a:schemeClr val="bg1"/>
                </a:solidFill>
                <a:effectLst/>
              </a:rPr>
              <a:t>samplesites</a:t>
            </a:r>
            <a:endParaRPr lang="en-US" sz="1800" u="sng" dirty="0">
              <a:solidFill>
                <a:schemeClr val="bg1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495800"/>
            <a:ext cx="2971800" cy="22288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8330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290" y="838200"/>
            <a:ext cx="8229600" cy="449664"/>
          </a:xfrm>
        </p:spPr>
        <p:txBody>
          <a:bodyPr/>
          <a:lstStyle/>
          <a:p>
            <a:pPr algn="ctr" fontAlgn="base">
              <a:spcAft>
                <a:spcPct val="0"/>
              </a:spcAft>
            </a:pPr>
            <a:r>
              <a:rPr 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Teacher Contract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8890" y="4724400"/>
            <a:ext cx="8534400" cy="2514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rgbClr val="1CADE4"/>
                </a:solidFill>
                <a:effectLst/>
              </a:rPr>
              <a:t>Deposit/Stipend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$25 deposit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$25 stipend + $25 deposit returned (upon fulfilling contract)</a:t>
            </a:r>
          </a:p>
          <a:p>
            <a:pPr marL="342900" lvl="1" indent="-342900">
              <a:spcBef>
                <a:spcPts val="0"/>
              </a:spcBef>
            </a:pPr>
            <a:r>
              <a:rPr lang="en-US" dirty="0" smtClean="0">
                <a:solidFill>
                  <a:srgbClr val="1CADE4"/>
                </a:solidFill>
              </a:rPr>
              <a:t>Teacher </a:t>
            </a:r>
            <a:r>
              <a:rPr lang="en-US" dirty="0">
                <a:solidFill>
                  <a:srgbClr val="1CADE4"/>
                </a:solidFill>
              </a:rPr>
              <a:t>Contract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effectLst/>
              </a:rPr>
              <a:t>Must be signed and returned to </a:t>
            </a:r>
            <a:r>
              <a:rPr lang="en-US" sz="1400" dirty="0" err="1" smtClean="0">
                <a:effectLst/>
              </a:rPr>
              <a:t>Reinstein</a:t>
            </a:r>
            <a:r>
              <a:rPr lang="en-US" sz="1400" dirty="0" smtClean="0">
                <a:effectLst/>
              </a:rPr>
              <a:t> Woods in order to receive the bus grant money and/or stipend. 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rgbClr val="1CADE4"/>
                </a:solidFill>
                <a:effectLst/>
              </a:rPr>
              <a:t>Bus Grant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effectLst/>
              </a:rPr>
              <a:t>Bus grant money varies from year to year. Reinstein Woods will inform teachers as to the final bus grant amount in September. 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288890" y="2200835"/>
            <a:ext cx="49530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eaLnBrk="1" hangingPunct="1">
              <a:buFont typeface="Wingdings" charset="0"/>
              <a:buNone/>
            </a:pPr>
            <a:r>
              <a:rPr lang="en-US" sz="1600" b="1" kern="0" dirty="0" smtClean="0">
                <a:solidFill>
                  <a:schemeClr val="accent5"/>
                </a:solidFill>
                <a:effectLst/>
              </a:rPr>
              <a:t>Reinstein Woods Duties: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500" b="0" kern="0" dirty="0" smtClean="0">
                <a:effectLst/>
              </a:rPr>
              <a:t>Buy, organize, and provide essential equipment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500" b="0" kern="0" dirty="0" smtClean="0">
                <a:effectLst/>
              </a:rPr>
              <a:t>Provide bus grants and stipends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500" b="0" kern="0" dirty="0" smtClean="0">
                <a:effectLst/>
              </a:rPr>
              <a:t>Provide training and support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500" b="0" kern="0" dirty="0" smtClean="0">
                <a:effectLst/>
              </a:rPr>
              <a:t>Assess and obtain permission to sample at river sites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500" b="0" kern="0" dirty="0" smtClean="0">
                <a:effectLst/>
              </a:rPr>
              <a:t>Recruit partner organizations and staff to help with event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500" b="0" kern="0" dirty="0" smtClean="0">
                <a:effectLst/>
              </a:rPr>
              <a:t>Assist with running the event.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5275508" y="2209800"/>
            <a:ext cx="3429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eaLnBrk="1" hangingPunct="1">
              <a:buFont typeface="Wingdings" charset="0"/>
              <a:buNone/>
            </a:pPr>
            <a:r>
              <a:rPr lang="en-US" sz="1600" b="1" kern="0" dirty="0" smtClean="0">
                <a:solidFill>
                  <a:schemeClr val="accent5"/>
                </a:solidFill>
                <a:effectLst/>
              </a:rPr>
              <a:t>Teacher Expectations: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500" b="0" dirty="0" smtClean="0">
                <a:effectLst/>
              </a:rPr>
              <a:t>Fully prepare themselves and students for the event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500" b="0" dirty="0" smtClean="0">
                <a:effectLst/>
              </a:rPr>
              <a:t>Fully participate in the event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500" b="0" dirty="0">
                <a:effectLst/>
              </a:rPr>
              <a:t>S</a:t>
            </a:r>
            <a:r>
              <a:rPr lang="en-US" sz="1500" b="0" dirty="0" smtClean="0">
                <a:effectLst/>
              </a:rPr>
              <a:t>end in </a:t>
            </a:r>
            <a:r>
              <a:rPr lang="en-US" sz="1500" b="0" dirty="0">
                <a:effectLst/>
              </a:rPr>
              <a:t>results </a:t>
            </a:r>
            <a:r>
              <a:rPr lang="en-US" sz="1500" b="0" dirty="0" smtClean="0">
                <a:effectLst/>
              </a:rPr>
              <a:t>by November 30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500" b="0" kern="0" dirty="0" smtClean="0">
                <a:effectLst/>
              </a:rPr>
              <a:t>Send bus invoice by December 31</a:t>
            </a:r>
          </a:p>
        </p:txBody>
      </p:sp>
    </p:spTree>
    <p:extLst>
      <p:ext uri="{BB962C8B-B14F-4D97-AF65-F5344CB8AC3E}">
        <p14:creationId xmlns:p14="http://schemas.microsoft.com/office/powerpoint/2010/main" val="3461667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875" y="762000"/>
            <a:ext cx="8229600" cy="914400"/>
          </a:xfrm>
        </p:spPr>
        <p:txBody>
          <a:bodyPr/>
          <a:lstStyle/>
          <a:p>
            <a:r>
              <a:rPr 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Before the Event</a:t>
            </a:r>
            <a:r>
              <a:rPr lang="en-US" sz="4000" dirty="0" smtClean="0">
                <a:solidFill>
                  <a:srgbClr val="00B0F0"/>
                </a:solidFill>
                <a:effectLst/>
              </a:rPr>
              <a:t/>
            </a:r>
            <a:br>
              <a:rPr lang="en-US" sz="4000" dirty="0" smtClean="0">
                <a:solidFill>
                  <a:srgbClr val="00B0F0"/>
                </a:solidFill>
                <a:effectLst/>
              </a:rPr>
            </a:br>
            <a:r>
              <a:rPr lang="en-US" sz="2000" dirty="0" smtClean="0">
                <a:solidFill>
                  <a:schemeClr val="bg1"/>
                </a:solidFill>
                <a:effectLst/>
              </a:rPr>
              <a:t>Teacher Packet – Event Information, page 1</a:t>
            </a:r>
            <a:endParaRPr lang="en-US" sz="2000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2286000"/>
            <a:ext cx="8686800" cy="4876800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en-US" sz="1400" dirty="0" smtClean="0">
                <a:effectLst/>
              </a:rPr>
              <a:t>Pre-event lessons and activity options available online by August 2018</a:t>
            </a:r>
          </a:p>
          <a:p>
            <a:pPr>
              <a:spcBef>
                <a:spcPts val="800"/>
              </a:spcBef>
            </a:pPr>
            <a:r>
              <a:rPr lang="en-US" sz="1400" dirty="0" smtClean="0">
                <a:effectLst/>
              </a:rPr>
              <a:t>Student Preparation </a:t>
            </a:r>
            <a:r>
              <a:rPr lang="en-US" sz="1400" dirty="0" err="1" smtClean="0">
                <a:effectLst/>
              </a:rPr>
              <a:t>Powerpoint</a:t>
            </a:r>
            <a:r>
              <a:rPr lang="en-US" sz="1400" dirty="0" smtClean="0">
                <a:effectLst/>
              </a:rPr>
              <a:t> available online.</a:t>
            </a:r>
          </a:p>
          <a:p>
            <a:pPr>
              <a:spcBef>
                <a:spcPts val="800"/>
              </a:spcBef>
            </a:pPr>
            <a:r>
              <a:rPr lang="en-US" sz="1400" dirty="0">
                <a:effectLst/>
              </a:rPr>
              <a:t>Make copies of Student Activity </a:t>
            </a:r>
            <a:r>
              <a:rPr lang="en-US" sz="1400" dirty="0" smtClean="0">
                <a:effectLst/>
              </a:rPr>
              <a:t>Packet to be used on day of event. </a:t>
            </a:r>
          </a:p>
          <a:p>
            <a:pPr>
              <a:spcBef>
                <a:spcPts val="800"/>
              </a:spcBef>
            </a:pPr>
            <a:r>
              <a:rPr lang="en-US" sz="1400" dirty="0">
                <a:solidFill>
                  <a:srgbClr val="1CADE4"/>
                </a:solidFill>
                <a:effectLst/>
              </a:rPr>
              <a:t>T</a:t>
            </a:r>
            <a:r>
              <a:rPr lang="en-US" sz="1400" dirty="0" smtClean="0">
                <a:solidFill>
                  <a:srgbClr val="1CADE4"/>
                </a:solidFill>
                <a:effectLst/>
              </a:rPr>
              <a:t>ransportation</a:t>
            </a:r>
            <a:r>
              <a:rPr lang="en-US" sz="1400" dirty="0" smtClean="0">
                <a:effectLst/>
              </a:rPr>
              <a:t>: teacher is responsible for arranging a bus. Send bus invoice to Reinstein Woods before December 31. Reinstein will apply bus grant money; the rest must be covered by school. </a:t>
            </a:r>
          </a:p>
          <a:p>
            <a:pPr>
              <a:spcBef>
                <a:spcPts val="800"/>
              </a:spcBef>
            </a:pPr>
            <a:r>
              <a:rPr lang="en-US" sz="1400" dirty="0">
                <a:solidFill>
                  <a:srgbClr val="1CADE4"/>
                </a:solidFill>
                <a:effectLst/>
              </a:rPr>
              <a:t>Equipment</a:t>
            </a:r>
            <a:r>
              <a:rPr lang="en-US" sz="1400" dirty="0">
                <a:effectLst/>
              </a:rPr>
              <a:t>: </a:t>
            </a:r>
            <a:r>
              <a:rPr lang="en-US" sz="1400" dirty="0" smtClean="0">
                <a:effectLst/>
              </a:rPr>
              <a:t>All </a:t>
            </a:r>
            <a:r>
              <a:rPr lang="en-US" sz="1400" dirty="0">
                <a:effectLst/>
              </a:rPr>
              <a:t>essential equipment is provided by Reinstein Woods. Teacher may bring extra equipment (see “Suggested Equipment” </a:t>
            </a:r>
            <a:r>
              <a:rPr lang="en-US" sz="1400" dirty="0" smtClean="0">
                <a:effectLst/>
              </a:rPr>
              <a:t>list on page 3). </a:t>
            </a:r>
          </a:p>
          <a:p>
            <a:pPr>
              <a:spcBef>
                <a:spcPts val="800"/>
              </a:spcBef>
            </a:pPr>
            <a:r>
              <a:rPr lang="en-US" sz="1400" dirty="0" smtClean="0">
                <a:effectLst/>
              </a:rPr>
              <a:t>Inform Reinstein Woods of any student special needs or other concerns at least 2 weeks PRIOR to the event. </a:t>
            </a:r>
          </a:p>
          <a:p>
            <a:pPr>
              <a:spcBef>
                <a:spcPts val="800"/>
              </a:spcBef>
            </a:pPr>
            <a:r>
              <a:rPr lang="en-US" sz="1400" dirty="0" smtClean="0">
                <a:effectLst/>
              </a:rPr>
              <a:t>Invite extra </a:t>
            </a:r>
            <a:r>
              <a:rPr lang="en-US" sz="1400" dirty="0" smtClean="0">
                <a:solidFill>
                  <a:srgbClr val="1CADE4"/>
                </a:solidFill>
                <a:effectLst/>
              </a:rPr>
              <a:t>chaperones </a:t>
            </a:r>
            <a:r>
              <a:rPr lang="en-US" sz="1400" dirty="0" smtClean="0">
                <a:effectLst/>
              </a:rPr>
              <a:t>to the event – teacher aids/other teachers are welcome (strongly encouraged). </a:t>
            </a:r>
          </a:p>
          <a:p>
            <a:pPr>
              <a:spcBef>
                <a:spcPts val="800"/>
              </a:spcBef>
            </a:pPr>
            <a:r>
              <a:rPr lang="en-US" sz="1400" dirty="0" smtClean="0">
                <a:solidFill>
                  <a:srgbClr val="1CADE4"/>
                </a:solidFill>
                <a:effectLst/>
              </a:rPr>
              <a:t>Optional:</a:t>
            </a:r>
          </a:p>
          <a:p>
            <a:pPr lvl="1">
              <a:spcBef>
                <a:spcPts val="800"/>
              </a:spcBef>
            </a:pPr>
            <a:r>
              <a:rPr lang="en-US" sz="1200" dirty="0" smtClean="0">
                <a:solidFill>
                  <a:srgbClr val="1CADE4"/>
                </a:solidFill>
                <a:effectLst/>
              </a:rPr>
              <a:t>Model </a:t>
            </a:r>
            <a:r>
              <a:rPr lang="en-US" sz="1200" dirty="0">
                <a:solidFill>
                  <a:srgbClr val="1CADE4"/>
                </a:solidFill>
                <a:effectLst/>
              </a:rPr>
              <a:t>Releases: </a:t>
            </a:r>
            <a:r>
              <a:rPr lang="en-US" sz="1200" dirty="0">
                <a:effectLst/>
              </a:rPr>
              <a:t>make copies and send home to be signed by parents. Return signed waivers to </a:t>
            </a:r>
            <a:r>
              <a:rPr lang="en-US" sz="1200" dirty="0" err="1">
                <a:effectLst/>
              </a:rPr>
              <a:t>Reinstein</a:t>
            </a:r>
            <a:r>
              <a:rPr lang="en-US" sz="1200" dirty="0">
                <a:effectLst/>
              </a:rPr>
              <a:t> Woods. This allows us to take and use pictures of the </a:t>
            </a:r>
            <a:r>
              <a:rPr lang="en-US" sz="1200" dirty="0" smtClean="0">
                <a:effectLst/>
              </a:rPr>
              <a:t>event.</a:t>
            </a:r>
          </a:p>
          <a:p>
            <a:pPr lvl="1">
              <a:spcBef>
                <a:spcPts val="800"/>
              </a:spcBef>
            </a:pPr>
            <a:r>
              <a:rPr lang="en-US" sz="1200" dirty="0" smtClean="0">
                <a:solidFill>
                  <a:srgbClr val="1CADE4"/>
                </a:solidFill>
                <a:effectLst/>
              </a:rPr>
              <a:t>Predictions </a:t>
            </a:r>
            <a:r>
              <a:rPr lang="en-US" sz="1200" dirty="0">
                <a:solidFill>
                  <a:srgbClr val="1CADE4"/>
                </a:solidFill>
                <a:effectLst/>
              </a:rPr>
              <a:t>Worksheet: </a:t>
            </a:r>
            <a:r>
              <a:rPr lang="en-US" sz="1200" dirty="0">
                <a:effectLst/>
              </a:rPr>
              <a:t>see Teacher Packet, page 9 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688341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229600" cy="1143000"/>
          </a:xfrm>
        </p:spPr>
        <p:txBody>
          <a:bodyPr/>
          <a:lstStyle/>
          <a:p>
            <a:r>
              <a:rPr 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Event Information</a:t>
            </a:r>
            <a:r>
              <a:rPr lang="en-US" sz="4000" dirty="0">
                <a:solidFill>
                  <a:srgbClr val="00B0F0"/>
                </a:solidFill>
                <a:effectLst/>
              </a:rPr>
              <a:t/>
            </a:r>
            <a:br>
              <a:rPr lang="en-US" sz="4000" dirty="0">
                <a:solidFill>
                  <a:srgbClr val="00B0F0"/>
                </a:solidFill>
                <a:effectLst/>
              </a:rPr>
            </a:br>
            <a:r>
              <a:rPr lang="en-US" sz="2000" dirty="0">
                <a:solidFill>
                  <a:schemeClr val="bg1"/>
                </a:solidFill>
                <a:effectLst/>
              </a:rPr>
              <a:t>Teacher Packet </a:t>
            </a:r>
            <a:r>
              <a:rPr lang="en-US" sz="2000" dirty="0" smtClean="0">
                <a:solidFill>
                  <a:schemeClr val="bg1"/>
                </a:solidFill>
                <a:effectLst/>
              </a:rPr>
              <a:t>page </a:t>
            </a:r>
            <a:r>
              <a:rPr lang="en-US" sz="2000" dirty="0">
                <a:solidFill>
                  <a:schemeClr val="bg1"/>
                </a:solidFill>
                <a:effectLst/>
              </a:rPr>
              <a:t>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221523"/>
            <a:ext cx="4884058" cy="52578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effectLst/>
              </a:rPr>
              <a:t>Warning: </a:t>
            </a:r>
            <a:r>
              <a:rPr lang="en-US" sz="1600" dirty="0" smtClean="0">
                <a:effectLst/>
              </a:rPr>
              <a:t>students are guaranteed to get wet and muddy!</a:t>
            </a:r>
          </a:p>
          <a:p>
            <a:r>
              <a:rPr lang="en-US" sz="1600" dirty="0" smtClean="0">
                <a:solidFill>
                  <a:srgbClr val="1CADE4"/>
                </a:solidFill>
                <a:effectLst/>
              </a:rPr>
              <a:t>Dress appropriately.</a:t>
            </a:r>
          </a:p>
          <a:p>
            <a:pPr lvl="1"/>
            <a:r>
              <a:rPr lang="en-US" dirty="0">
                <a:effectLst/>
              </a:rPr>
              <a:t>Bring extra shoes or rubber boots.</a:t>
            </a:r>
          </a:p>
          <a:p>
            <a:pPr lvl="1"/>
            <a:r>
              <a:rPr lang="en-US" dirty="0" smtClean="0">
                <a:effectLst/>
              </a:rPr>
              <a:t>Wear clothes that can get muddy.</a:t>
            </a:r>
          </a:p>
          <a:p>
            <a:r>
              <a:rPr lang="en-US" sz="1600" dirty="0" smtClean="0">
                <a:effectLst/>
              </a:rPr>
              <a:t>Program should last between 2-3 hours. </a:t>
            </a:r>
          </a:p>
          <a:p>
            <a:r>
              <a:rPr lang="en-US" sz="1600" dirty="0" smtClean="0">
                <a:effectLst/>
              </a:rPr>
              <a:t>At least one trained staff, partner, or volunteer will assist with the event at your site. </a:t>
            </a:r>
          </a:p>
          <a:p>
            <a:r>
              <a:rPr lang="en-US" sz="1600" dirty="0" smtClean="0">
                <a:solidFill>
                  <a:srgbClr val="1CADE4"/>
                </a:solidFill>
                <a:effectLst/>
              </a:rPr>
              <a:t>7 activities; </a:t>
            </a:r>
            <a:r>
              <a:rPr lang="en-US" sz="1600" dirty="0" smtClean="0">
                <a:effectLst/>
              </a:rPr>
              <a:t>15 minutes per activity (more on activities later). Students rotate in small groups through all activities. </a:t>
            </a:r>
          </a:p>
          <a:p>
            <a:r>
              <a:rPr lang="en-US" sz="1600" dirty="0" smtClean="0">
                <a:solidFill>
                  <a:srgbClr val="1CADE4"/>
                </a:solidFill>
                <a:effectLst/>
              </a:rPr>
              <a:t>Lunch break: </a:t>
            </a:r>
            <a:r>
              <a:rPr lang="en-US" sz="1600" dirty="0" smtClean="0">
                <a:effectLst/>
              </a:rPr>
              <a:t>up to teacher to decide if &amp; when to take a lunch during event.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62200"/>
            <a:ext cx="2897717" cy="2173288"/>
          </a:xfrm>
        </p:spPr>
      </p:pic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5855118" y="4850423"/>
            <a:ext cx="3288882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sz="1600" b="0" kern="0" dirty="0" smtClean="0">
                <a:effectLst/>
              </a:rPr>
              <a:t>Please return all equipment to staff person at the end of the event.</a:t>
            </a:r>
          </a:p>
          <a:p>
            <a:pPr eaLnBrk="1" hangingPunct="1"/>
            <a:r>
              <a:rPr lang="en-US" sz="1600" b="0" kern="0" dirty="0" smtClean="0">
                <a:effectLst/>
              </a:rPr>
              <a:t>Please ensure the site and its facilities are left in good order (no garbage, etc.)</a:t>
            </a:r>
          </a:p>
        </p:txBody>
      </p:sp>
    </p:spTree>
    <p:extLst>
      <p:ext uri="{BB962C8B-B14F-4D97-AF65-F5344CB8AC3E}">
        <p14:creationId xmlns:p14="http://schemas.microsoft.com/office/powerpoint/2010/main" val="6390841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14642</TotalTime>
  <Words>2525</Words>
  <Application>Microsoft Office PowerPoint</Application>
  <PresentationFormat>On-screen Show (4:3)</PresentationFormat>
  <Paragraphs>296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ＭＳ Ｐゴシック</vt:lpstr>
      <vt:lpstr>Arial</vt:lpstr>
      <vt:lpstr>Calibri</vt:lpstr>
      <vt:lpstr>Century Gothic</vt:lpstr>
      <vt:lpstr>Palatino</vt:lpstr>
      <vt:lpstr>Segoe UI Symbol</vt:lpstr>
      <vt:lpstr>Times</vt:lpstr>
      <vt:lpstr>Wingdings</vt:lpstr>
      <vt:lpstr>Wingdings 3</vt:lpstr>
      <vt:lpstr>Ion Boardroom</vt:lpstr>
      <vt:lpstr>Educator  Training</vt:lpstr>
      <vt:lpstr>DITL Teacher Materials</vt:lpstr>
      <vt:lpstr>What is “A Day in the Life”?</vt:lpstr>
      <vt:lpstr>PowerPoint Presentation</vt:lpstr>
      <vt:lpstr>Brief History</vt:lpstr>
      <vt:lpstr>Sample Site </vt:lpstr>
      <vt:lpstr>Teacher Contract</vt:lpstr>
      <vt:lpstr>Before the Event Teacher Packet – Event Information, page 1</vt:lpstr>
      <vt:lpstr>Event Information Teacher Packet page 1</vt:lpstr>
      <vt:lpstr>Staff, Volunteers &amp; Partner Organizations</vt:lpstr>
      <vt:lpstr>Running the Event</vt:lpstr>
      <vt:lpstr>After the Event</vt:lpstr>
      <vt:lpstr>The Activities</vt:lpstr>
      <vt:lpstr>#1: Turbidity</vt:lpstr>
      <vt:lpstr>#2: Weather and Wind</vt:lpstr>
      <vt:lpstr>#3: Environment at the Sampling Site</vt:lpstr>
      <vt:lpstr>#4: Water Chemistry Nitrate &amp; Phosphate (New 2018)</vt:lpstr>
      <vt:lpstr>#5: Water Temperature</vt:lpstr>
      <vt:lpstr>#6: Bioassessment</vt:lpstr>
      <vt:lpstr>#7: Water Chemistry - Dissolved Oxygen (DO)</vt:lpstr>
      <vt:lpstr>#7: Water Chemistry - pH</vt:lpstr>
      <vt:lpstr>Time Fillers</vt:lpstr>
      <vt:lpstr>Clean  Your Watershed! </vt:lpstr>
      <vt:lpstr>End of Event</vt:lpstr>
      <vt:lpstr>PowerPoint Presentation</vt:lpstr>
    </vt:vector>
  </TitlesOfParts>
  <Company>Columbia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Hudson Estuary</dc:title>
  <dc:creator>Dallas Abbott</dc:creator>
  <cp:lastModifiedBy>Ronan, Mary E (DEC)</cp:lastModifiedBy>
  <cp:revision>392</cp:revision>
  <cp:lastPrinted>2015-06-03T14:25:19Z</cp:lastPrinted>
  <dcterms:created xsi:type="dcterms:W3CDTF">2002-10-09T17:05:26Z</dcterms:created>
  <dcterms:modified xsi:type="dcterms:W3CDTF">2018-06-15T17:21:45Z</dcterms:modified>
</cp:coreProperties>
</file>