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50" r:id="rId1"/>
  </p:sldMasterIdLst>
  <p:notesMasterIdLst>
    <p:notesMasterId r:id="rId18"/>
  </p:notesMasterIdLst>
  <p:handoutMasterIdLst>
    <p:handoutMasterId r:id="rId19"/>
  </p:handoutMasterIdLst>
  <p:sldIdLst>
    <p:sldId id="334" r:id="rId2"/>
    <p:sldId id="287" r:id="rId3"/>
    <p:sldId id="371" r:id="rId4"/>
    <p:sldId id="367" r:id="rId5"/>
    <p:sldId id="360" r:id="rId6"/>
    <p:sldId id="368" r:id="rId7"/>
    <p:sldId id="373" r:id="rId8"/>
    <p:sldId id="350" r:id="rId9"/>
    <p:sldId id="381" r:id="rId10"/>
    <p:sldId id="374" r:id="rId11"/>
    <p:sldId id="375" r:id="rId12"/>
    <p:sldId id="376" r:id="rId13"/>
    <p:sldId id="377" r:id="rId14"/>
    <p:sldId id="380" r:id="rId15"/>
    <p:sldId id="361" r:id="rId16"/>
    <p:sldId id="356" r:id="rId1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DE4"/>
    <a:srgbClr val="FFFF99"/>
    <a:srgbClr val="63A537"/>
    <a:srgbClr val="F1850F"/>
    <a:srgbClr val="663300"/>
    <a:srgbClr val="03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4" autoAdjust="0"/>
    <p:restoredTop sz="90929"/>
  </p:normalViewPr>
  <p:slideViewPr>
    <p:cSldViewPr>
      <p:cViewPr varScale="1">
        <p:scale>
          <a:sx n="106" d="100"/>
          <a:sy n="106" d="100"/>
        </p:scale>
        <p:origin x="13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032DFA-8A14-4B25-907C-23F308B1F5B3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AF33C5-38F7-406F-A650-FB3BBB68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57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18BD29A-E4FF-F445-9B5C-D56C66BF89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9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9F80C-455C-D946-A8F4-5C045B1C473D}" type="slidenum">
              <a:rPr lang="en-US"/>
              <a:pPr/>
              <a:t>2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>
                <a:latin typeface="Palatino"/>
              </a:rPr>
              <a:t>A </a:t>
            </a:r>
            <a:r>
              <a:rPr lang="en-US" dirty="0">
                <a:latin typeface="Palatino"/>
              </a:rPr>
              <a:t>watershed is an area of land where all living things and linked by a common water source. </a:t>
            </a:r>
          </a:p>
        </p:txBody>
      </p:sp>
    </p:spTree>
    <p:extLst>
      <p:ext uri="{BB962C8B-B14F-4D97-AF65-F5344CB8AC3E}">
        <p14:creationId xmlns:p14="http://schemas.microsoft.com/office/powerpoint/2010/main" val="1432509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12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2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13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870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Expertise: Great lakes Issues, invasive species, history, pollution, restoration efforts,</a:t>
            </a:r>
            <a:r>
              <a:rPr lang="en-US" baseline="0" dirty="0" smtClean="0"/>
              <a:t> flora &amp; fauna, water chemistry,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2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0AE21-8C47-944A-94BB-A074D6EF9113}" type="slidenum">
              <a:rPr lang="en-US"/>
              <a:pPr/>
              <a:t>16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6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6D6550-61C9-3144-BC28-FA4F8242EF76}" type="slidenum">
              <a:rPr lang="en-US"/>
              <a:pPr/>
              <a:t>3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tributaries: Cayuga, Buffalo, Cazenovia</a:t>
            </a:r>
          </a:p>
          <a:p>
            <a:r>
              <a:rPr lang="en-US" dirty="0" smtClean="0"/>
              <a:t>Join together at various points to form Buffalo River (8.7</a:t>
            </a:r>
            <a:r>
              <a:rPr lang="en-US" baseline="0" dirty="0" smtClean="0"/>
              <a:t> miles long)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6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Please see “Buffalo River Watershed/Historic Industries/River &amp; Tributaries, “DITLBR Sample Sites”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“Event Overview – Historical Timeline/10 Cool Facts”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for more information. </a:t>
            </a:r>
          </a:p>
          <a:p>
            <a:pPr lvl="2" algn="l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Also, Teacher Packet: “A Brief Look at the Buffalo River.”</a:t>
            </a:r>
            <a:endParaRPr lang="en-US" sz="1200" kern="1200" dirty="0" smtClean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8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6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9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7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6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9F919-A801-0D46-BFA3-70DE157F3AED}" type="slidenum">
              <a:rPr lang="en-US"/>
              <a:pPr/>
              <a:t>8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78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9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58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10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3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11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4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7AD7E629-3F68-D048-9C51-6750A82769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3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3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63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1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4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5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72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7DC99396-E536-9247-BF23-2CA943F47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10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096FD1DC-7D66-B842-89B9-23536525B7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8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39AB09-0210-8D4C-8DF7-DE7C20FD3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7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D58A5C-31E5-664D-A998-AF15EB65A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8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C0610644-64B8-CC4D-B2F5-8CF037067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04B366E8-005C-A848-8DF3-04BBBFF870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C3C3704-906B-EF44-8E75-92DFF77A9B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1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F690C25-987C-1A40-903A-E17469C7E4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8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55557AE-41A1-794B-8F36-82EAE2522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7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174E73A-9898-B342-B886-3E33D97EB4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A2166BF-6E76-E94C-ACC5-2FD82BBFE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9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0944C14F-75EF-E24B-9B75-11BFF34B2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5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  <p:sldLayoutId id="2147484069" r:id="rId18"/>
    <p:sldLayoutId id="2147484070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1905000" y="2640832"/>
            <a:ext cx="5799874" cy="540280"/>
          </a:xfrm>
        </p:spPr>
        <p:txBody>
          <a:bodyPr>
            <a:noAutofit/>
          </a:bodyPr>
          <a:lstStyle/>
          <a:p>
            <a:pPr algn="ctr"/>
            <a:r>
              <a:rPr lang="en-US" sz="3600" b="1" cap="small" dirty="0" smtClean="0">
                <a:solidFill>
                  <a:schemeClr val="bg1"/>
                </a:solidFill>
              </a:rPr>
              <a:t>Field Trip! 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sp>
        <p:nvSpPr>
          <p:cNvPr id="196614" name="Rectangle 6"/>
          <p:cNvSpPr>
            <a:spLocks noGrp="1" noRot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 smtClean="0">
                <a:solidFill>
                  <a:srgbClr val="FFFFFF"/>
                </a:solidFill>
                <a:effectLst/>
                <a:latin typeface="Times" charset="0"/>
              </a:rPr>
              <a:t>    </a:t>
            </a:r>
            <a:endParaRPr lang="en-US" sz="2400" dirty="0">
              <a:solidFill>
                <a:srgbClr val="FFFFFF"/>
              </a:solidFill>
              <a:effectLst/>
              <a:latin typeface="Time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96" y="670943"/>
            <a:ext cx="2209800" cy="697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41" y="1509382"/>
            <a:ext cx="2052471" cy="634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8" y="3546540"/>
            <a:ext cx="3307918" cy="2480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11" y="3546540"/>
            <a:ext cx="1846260" cy="2461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03" y="3546540"/>
            <a:ext cx="1854420" cy="2483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8" y="650082"/>
            <a:ext cx="4340429" cy="156737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990600" y="2358583"/>
            <a:ext cx="7239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3750" y="1066800"/>
            <a:ext cx="2791160" cy="581188"/>
          </a:xfrm>
        </p:spPr>
        <p:txBody>
          <a:bodyPr/>
          <a:lstStyle/>
          <a:p>
            <a:pPr algn="ctr"/>
            <a:r>
              <a:rPr lang="en-US" sz="32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#5: Water Temperature</a:t>
            </a: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045" y="50292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Water 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thermometer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M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eter stick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W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aders</a:t>
            </a:r>
            <a:endParaRPr lang="en-US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13750" y="2184432"/>
            <a:ext cx="316835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+mj-lt"/>
              </a:rPr>
              <a:t>What temperature is the water? </a:t>
            </a:r>
            <a:endParaRPr lang="en-US" sz="2400" b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400" b="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How </a:t>
            </a:r>
            <a:r>
              <a:rPr lang="en-US" sz="2400" b="0" dirty="0">
                <a:solidFill>
                  <a:schemeClr val="bg1"/>
                </a:solidFill>
                <a:latin typeface="+mj-lt"/>
              </a:rPr>
              <a:t>does temperature affect water quality?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066409" y="203892"/>
            <a:ext cx="4905043" cy="17258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You will measure </a:t>
            </a:r>
            <a:r>
              <a:rPr lang="en-US" dirty="0"/>
              <a:t>water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temperature</a:t>
            </a:r>
            <a:r>
              <a:rPr lang="en-US" dirty="0"/>
              <a:t>, record depth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of </a:t>
            </a:r>
            <a:r>
              <a:rPr lang="en-US" dirty="0"/>
              <a:t>sampling, and identify </a:t>
            </a:r>
            <a:r>
              <a:rPr lang="en-US" dirty="0" smtClean="0"/>
              <a:t>sources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of </a:t>
            </a:r>
            <a:r>
              <a:rPr lang="en-US" dirty="0"/>
              <a:t>thermal pollution at the site.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066409" y="4697409"/>
            <a:ext cx="5154016" cy="2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Cold water holds more oxygen than warm water.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Water </a:t>
            </a:r>
            <a:r>
              <a:rPr lang="en-US" sz="1600" b="0" dirty="0">
                <a:latin typeface="+mn-lt"/>
              </a:rPr>
              <a:t>temperature can affect feeding, spawning, and migration of fish. </a:t>
            </a:r>
            <a:endParaRPr lang="en-US" sz="1600" b="0" dirty="0" smtClean="0"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</a:pPr>
            <a:endParaRPr lang="en-US" sz="1600" dirty="0" smtClean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dirty="0" smtClean="0">
                <a:solidFill>
                  <a:srgbClr val="00B050"/>
                </a:solidFill>
              </a:rPr>
              <a:t>Does </a:t>
            </a:r>
            <a:r>
              <a:rPr lang="en-US" dirty="0">
                <a:solidFill>
                  <a:srgbClr val="00B050"/>
                </a:solidFill>
              </a:rPr>
              <a:t>water temperature affect the plants </a:t>
            </a:r>
            <a:endParaRPr lang="en-US" dirty="0" smtClean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dirty="0" smtClean="0">
                <a:solidFill>
                  <a:srgbClr val="00B050"/>
                </a:solidFill>
              </a:rPr>
              <a:t>and </a:t>
            </a:r>
            <a:r>
              <a:rPr lang="en-US" dirty="0">
                <a:solidFill>
                  <a:srgbClr val="00B050"/>
                </a:solidFill>
              </a:rPr>
              <a:t>animals living in the river?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</p:txBody>
      </p:sp>
      <p:pic>
        <p:nvPicPr>
          <p:cNvPr id="11" name="Picture 2" descr="F:\Reinstein Woods\2013\Programs\Events\10-4-13 Day in the Life Buf River\Stiglmeier Cayuga\ditl 053.jpg"/>
          <p:cNvPicPr>
            <a:picLocks noChangeAspect="1" noChangeArrowheads="1"/>
          </p:cNvPicPr>
          <p:nvPr/>
        </p:nvPicPr>
        <p:blipFill>
          <a:blip r:embed="rId3"/>
          <a:srcRect l="27112" t="32315" r="22284" b="12359"/>
          <a:stretch>
            <a:fillRect/>
          </a:stretch>
        </p:blipFill>
        <p:spPr bwMode="auto">
          <a:xfrm>
            <a:off x="4842530" y="1828800"/>
            <a:ext cx="3352800" cy="2749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3749" y="1066800"/>
            <a:ext cx="3352659" cy="581188"/>
          </a:xfrm>
        </p:spPr>
        <p:txBody>
          <a:bodyPr/>
          <a:lstStyle/>
          <a:p>
            <a:pPr algn="ctr"/>
            <a:r>
              <a:rPr lang="en-US" sz="32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#6: </a:t>
            </a:r>
            <a:r>
              <a:rPr lang="en-US" sz="3200" b="1" kern="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Bioassessment</a:t>
            </a:r>
            <a:endParaRPr lang="en-US" sz="32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31" y="3810000"/>
            <a:ext cx="332050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Waders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Life jacket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Scoop nets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Viewers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Containers</a:t>
            </a:r>
            <a:r>
              <a:rPr lang="en-US" sz="1800" b="0" dirty="0">
                <a:solidFill>
                  <a:schemeClr val="bg1"/>
                </a:solidFill>
                <a:latin typeface="+mj-lt"/>
              </a:rPr>
              <a:t>, shallow </a:t>
            </a: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tubs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err="1">
                <a:solidFill>
                  <a:schemeClr val="bg1"/>
                </a:solidFill>
                <a:latin typeface="+mj-lt"/>
              </a:rPr>
              <a:t>M</a:t>
            </a:r>
            <a:r>
              <a:rPr lang="en-US" sz="1800" b="0" dirty="0" err="1" smtClean="0">
                <a:solidFill>
                  <a:schemeClr val="bg1"/>
                </a:solidFill>
                <a:latin typeface="+mj-lt"/>
              </a:rPr>
              <a:t>acroinvertebrate</a:t>
            </a: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 ID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Seine </a:t>
            </a:r>
            <a:r>
              <a:rPr lang="en-US" sz="1800" b="0" dirty="0">
                <a:solidFill>
                  <a:schemeClr val="bg1"/>
                </a:solidFill>
                <a:latin typeface="+mj-lt"/>
              </a:rPr>
              <a:t>net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805901" y="1726066"/>
            <a:ext cx="316835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+mj-lt"/>
              </a:rPr>
              <a:t>What lives in the river, and what can that tell us about water quality?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242197" y="699247"/>
            <a:ext cx="4925191" cy="387275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Get ready to get wet! You will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scoop </a:t>
            </a:r>
            <a:r>
              <a:rPr lang="en-US" sz="1600" dirty="0"/>
              <a:t>for </a:t>
            </a:r>
            <a:r>
              <a:rPr lang="en-US" sz="1600" dirty="0" err="1" smtClean="0"/>
              <a:t>macroinvertebrates</a:t>
            </a:r>
            <a:r>
              <a:rPr lang="en-US" sz="1600" dirty="0" smtClean="0"/>
              <a:t>/ aquatic </a:t>
            </a:r>
            <a:r>
              <a:rPr lang="en-US" sz="1600" dirty="0"/>
              <a:t>animals, identify and record each species, and score their water quality based on their results. 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>
                <a:solidFill>
                  <a:srgbClr val="1CADE4"/>
                </a:solidFill>
              </a:rPr>
              <a:t>Macroinvertebrate</a:t>
            </a:r>
            <a:r>
              <a:rPr lang="en-US" sz="1600" dirty="0" smtClean="0"/>
              <a:t>: </a:t>
            </a:r>
            <a:r>
              <a:rPr lang="en-US" sz="1600" dirty="0"/>
              <a:t>animal without a backbone </a:t>
            </a:r>
            <a:r>
              <a:rPr lang="en-US" sz="1600" dirty="0" smtClean="0"/>
              <a:t>and is visible </a:t>
            </a:r>
            <a:r>
              <a:rPr lang="en-US" sz="1600" dirty="0"/>
              <a:t>to the naked eye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/>
              <a:t>Pollution Tolerance Index</a:t>
            </a:r>
          </a:p>
          <a:p>
            <a:pPr>
              <a:spcBef>
                <a:spcPts val="0"/>
              </a:spcBef>
            </a:pPr>
            <a:r>
              <a:rPr lang="en-US" sz="1600" dirty="0" err="1" smtClean="0">
                <a:solidFill>
                  <a:srgbClr val="1CADE4"/>
                </a:solidFill>
              </a:rPr>
              <a:t>Bioassessmen</a:t>
            </a:r>
            <a:r>
              <a:rPr lang="en-US" sz="1600" dirty="0" err="1" smtClean="0"/>
              <a:t>t</a:t>
            </a:r>
            <a:r>
              <a:rPr lang="en-US" sz="1600" dirty="0" smtClean="0"/>
              <a:t>: an </a:t>
            </a:r>
            <a:r>
              <a:rPr lang="en-US" sz="1600" dirty="0"/>
              <a:t>inventory of living things that helps determine water quality. 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1CADE4"/>
                </a:solidFill>
              </a:rPr>
              <a:t>Pollution tolerant vs. intolerant species: </a:t>
            </a:r>
            <a:r>
              <a:rPr lang="en-US" sz="1600" dirty="0"/>
              <a:t>some </a:t>
            </a:r>
            <a:r>
              <a:rPr lang="en-US" sz="1600" dirty="0" err="1"/>
              <a:t>macroinvertebrates</a:t>
            </a:r>
            <a:r>
              <a:rPr lang="en-US" sz="1600" dirty="0"/>
              <a:t> are more sensitive to pollution than others</a:t>
            </a:r>
            <a:r>
              <a:rPr lang="en-US" sz="1400" dirty="0"/>
              <a:t>. </a:t>
            </a:r>
          </a:p>
        </p:txBody>
      </p:sp>
      <p:pic>
        <p:nvPicPr>
          <p:cNvPr id="12" name="Picture 2" descr="F:\Reinstein Woods\2013\Programs\Offsite\5-16-13 DITL at SenBluffs\senbluffs 114.jpg"/>
          <p:cNvPicPr>
            <a:picLocks noChangeAspect="1" noChangeArrowheads="1"/>
          </p:cNvPicPr>
          <p:nvPr/>
        </p:nvPicPr>
        <p:blipFill>
          <a:blip r:embed="rId3"/>
          <a:srcRect l="13932" t="16250" r="31250" b="22500"/>
          <a:stretch>
            <a:fillRect/>
          </a:stretch>
        </p:blipFill>
        <p:spPr bwMode="auto">
          <a:xfrm>
            <a:off x="4312047" y="4568228"/>
            <a:ext cx="2513138" cy="21060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6" name="Picture 4" descr="F:\Reinstein Woods\2012\Programs\Guided Walks&amp;Programs\Kids in the Woods Summer Camp\Week 1 7-23 - 7-27\kitww1 187.jpg"/>
          <p:cNvPicPr>
            <a:picLocks noChangeAspect="1" noChangeArrowheads="1"/>
          </p:cNvPicPr>
          <p:nvPr/>
        </p:nvPicPr>
        <p:blipFill rotWithShape="1">
          <a:blip r:embed="rId4"/>
          <a:srcRect l="4035" r="2594" b="16072"/>
          <a:stretch/>
        </p:blipFill>
        <p:spPr bwMode="auto">
          <a:xfrm rot="16200000">
            <a:off x="6897585" y="4524869"/>
            <a:ext cx="2563222" cy="172799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630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95189" y="1447800"/>
            <a:ext cx="3352659" cy="581188"/>
          </a:xfrm>
        </p:spPr>
        <p:txBody>
          <a:bodyPr/>
          <a:lstStyle/>
          <a:p>
            <a:pPr algn="ctr"/>
            <a:r>
              <a:rPr lang="en-US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#7: Water Chemistry - Dissolved Oxygen (DO)</a:t>
            </a: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090" y="4545673"/>
            <a:ext cx="3686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j-lt"/>
              </a:rPr>
              <a:t>Water chemistry </a:t>
            </a: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kit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Waders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Water thermometer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Container </a:t>
            </a:r>
            <a:r>
              <a:rPr lang="en-US" sz="1600" b="0" dirty="0">
                <a:solidFill>
                  <a:schemeClr val="bg1"/>
                </a:solidFill>
                <a:latin typeface="+mj-lt"/>
              </a:rPr>
              <a:t>for waste chemicals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79495" y="3000141"/>
            <a:ext cx="31683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+mj-lt"/>
              </a:rPr>
              <a:t>How much oxygen is in the water?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218809" y="900944"/>
            <a:ext cx="4925191" cy="144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You will measure </a:t>
            </a:r>
            <a:r>
              <a:rPr lang="en-US" sz="1600" dirty="0"/>
              <a:t>DO levels by dissolving tablets in a water sample and matching the sample color to the DO chart</a:t>
            </a:r>
            <a:r>
              <a:rPr lang="en-US" sz="1600" dirty="0" smtClean="0"/>
              <a:t>.</a:t>
            </a:r>
            <a:endParaRPr lang="en-US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22222" r="38914" b="28889"/>
          <a:stretch/>
        </p:blipFill>
        <p:spPr>
          <a:xfrm>
            <a:off x="6346038" y="2665545"/>
            <a:ext cx="2561905" cy="2160108"/>
          </a:xfrm>
          <a:prstGeom prst="rect">
            <a:avLst/>
          </a:prstGeom>
        </p:spPr>
      </p:pic>
      <p:sp>
        <p:nvSpPr>
          <p:cNvPr id="14" name="Rectangle 3"/>
          <p:cNvSpPr txBox="1">
            <a:spLocks noRot="1" noChangeArrowheads="1"/>
          </p:cNvSpPr>
          <p:nvPr/>
        </p:nvSpPr>
        <p:spPr bwMode="auto">
          <a:xfrm>
            <a:off x="3801324" y="2371156"/>
            <a:ext cx="2544714" cy="15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A healthy stream DO range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is 5 – 11 ppm.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Photosynthesis and windy conditions ADD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oxygen to water.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Decomposition, respiration, and pollution SUBTRACT oxygen from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water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5410200"/>
            <a:ext cx="3215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Are the dissolved oxygen levels at your site healthy?</a:t>
            </a:r>
          </a:p>
        </p:txBody>
      </p:sp>
    </p:spTree>
    <p:extLst>
      <p:ext uri="{BB962C8B-B14F-4D97-AF65-F5344CB8AC3E}">
        <p14:creationId xmlns:p14="http://schemas.microsoft.com/office/powerpoint/2010/main" val="204909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7920" y="1178459"/>
            <a:ext cx="3352659" cy="581188"/>
          </a:xfrm>
        </p:spPr>
        <p:txBody>
          <a:bodyPr/>
          <a:lstStyle/>
          <a:p>
            <a:pPr algn="ctr"/>
            <a:r>
              <a:rPr lang="en-US" sz="28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#7: Water Chemistry - pH</a:t>
            </a: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090" y="4545673"/>
            <a:ext cx="36863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j-lt"/>
              </a:rPr>
              <a:t>Water chemistry </a:t>
            </a: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kit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Waders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Container </a:t>
            </a:r>
            <a:r>
              <a:rPr lang="en-US" sz="1600" b="0" dirty="0">
                <a:solidFill>
                  <a:schemeClr val="bg1"/>
                </a:solidFill>
                <a:latin typeface="+mj-lt"/>
              </a:rPr>
              <a:t>for waste chemicals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52226" y="2633733"/>
            <a:ext cx="31683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How </a:t>
            </a:r>
            <a:r>
              <a:rPr lang="en-US" sz="2400" b="0" dirty="0">
                <a:solidFill>
                  <a:schemeClr val="bg1"/>
                </a:solidFill>
                <a:latin typeface="+mj-lt"/>
              </a:rPr>
              <a:t>acidic or basic is the water? </a:t>
            </a:r>
            <a:endParaRPr lang="en-US" sz="2400" b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Is </a:t>
            </a:r>
            <a:r>
              <a:rPr lang="en-US" sz="2400" b="0" dirty="0">
                <a:solidFill>
                  <a:schemeClr val="bg1"/>
                </a:solidFill>
                <a:latin typeface="+mj-lt"/>
              </a:rPr>
              <a:t>it suitable for life?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343400" y="1110665"/>
            <a:ext cx="4925191" cy="12979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You will </a:t>
            </a:r>
            <a:r>
              <a:rPr lang="en-US" sz="1600" dirty="0"/>
              <a:t>measure pH levels by dissolving tablets or test strips in a water sample and matching the sample color to the pH chart. </a:t>
            </a:r>
          </a:p>
        </p:txBody>
      </p:sp>
      <p:sp>
        <p:nvSpPr>
          <p:cNvPr id="14" name="Rectangle 3"/>
          <p:cNvSpPr txBox="1">
            <a:spLocks noRot="1" noChangeArrowheads="1"/>
          </p:cNvSpPr>
          <p:nvPr/>
        </p:nvSpPr>
        <p:spPr bwMode="auto">
          <a:xfrm>
            <a:off x="4147996" y="5486400"/>
            <a:ext cx="4972616" cy="15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1600" b="0" kern="0" dirty="0">
                <a:latin typeface="+mn-lt"/>
                <a:ea typeface="+mn-ea"/>
              </a:rPr>
              <a:t>A healthy stream pH range is 6.5 – 8.2.</a:t>
            </a:r>
          </a:p>
          <a:p>
            <a:pPr marL="342900" lvl="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1600" b="0" kern="0" dirty="0" smtClean="0">
                <a:latin typeface="+mn-lt"/>
                <a:ea typeface="+mn-ea"/>
              </a:rPr>
              <a:t>Many </a:t>
            </a:r>
            <a:r>
              <a:rPr lang="en-US" sz="1600" b="0" kern="0" dirty="0">
                <a:latin typeface="+mn-lt"/>
                <a:ea typeface="+mn-ea"/>
              </a:rPr>
              <a:t>organisms are very sensitive to pH changes.</a:t>
            </a:r>
          </a:p>
        </p:txBody>
      </p:sp>
      <p:pic>
        <p:nvPicPr>
          <p:cNvPr id="12" name="irc_mi" descr="http://www.epa.gov/climatechange/images/indicator_downloads/pHscale-download-2012.png"/>
          <p:cNvPicPr/>
          <p:nvPr/>
        </p:nvPicPr>
        <p:blipFill>
          <a:blip r:embed="rId3" cstate="print"/>
          <a:srcRect l="1653" t="7110" r="65670" b="15223"/>
          <a:stretch>
            <a:fillRect/>
          </a:stretch>
        </p:blipFill>
        <p:spPr bwMode="auto">
          <a:xfrm>
            <a:off x="4762593" y="2533350"/>
            <a:ext cx="1263146" cy="27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F:\Reinstein Woods\2013\Programs\Events\10-4-13 Day in the Life Buf River\Cazenovia\ditl 507.jpg"/>
          <p:cNvPicPr>
            <a:picLocks noChangeAspect="1" noChangeArrowheads="1"/>
          </p:cNvPicPr>
          <p:nvPr/>
        </p:nvPicPr>
        <p:blipFill rotWithShape="1">
          <a:blip r:embed="rId4"/>
          <a:srcRect l="36775" t="19612" r="25930" b="37272"/>
          <a:stretch/>
        </p:blipFill>
        <p:spPr bwMode="auto">
          <a:xfrm rot="16200000">
            <a:off x="5994555" y="2713350"/>
            <a:ext cx="2673645" cy="231835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95804" y="6389255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Is the pH level suitable for life?</a:t>
            </a:r>
          </a:p>
        </p:txBody>
      </p:sp>
    </p:spTree>
    <p:extLst>
      <p:ext uri="{BB962C8B-B14F-4D97-AF65-F5344CB8AC3E}">
        <p14:creationId xmlns:p14="http://schemas.microsoft.com/office/powerpoint/2010/main" val="9547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2600"/>
            <a:ext cx="3001938" cy="8225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Clean </a:t>
            </a:r>
            <a:br>
              <a:rPr lang="en-US" sz="40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Your Watershed! </a:t>
            </a:r>
            <a:endParaRPr lang="en-US" sz="40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19600" y="1828800"/>
            <a:ext cx="4724400" cy="4008301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Century Gothic" panose="020B0502020202020204" pitchFamily="34" charset="0"/>
              <a:buChar char="►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After the rotations, you will have a few minutes to                       to pick up trash at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sampling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site, leaving the location in a better condition than when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 arrived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 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2400" b="1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How does litter relate to water quality and the health of the ecosystem? 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endParaRPr lang="en-US" sz="1600" dirty="0" smtClean="0"/>
          </a:p>
        </p:txBody>
      </p:sp>
      <p:pic>
        <p:nvPicPr>
          <p:cNvPr id="1026" name="Picture 2" descr="nature grass plastic leaf wildlife dirt soil litter waste garbage wild depos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r="26113"/>
          <a:stretch/>
        </p:blipFill>
        <p:spPr bwMode="auto">
          <a:xfrm rot="5400000">
            <a:off x="1039566" y="2571972"/>
            <a:ext cx="2804775" cy="345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 of Event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514600"/>
            <a:ext cx="4038600" cy="3733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/>
              </a:rPr>
              <a:t>Students help collect and clean equipment and return it to the bin.</a:t>
            </a:r>
          </a:p>
          <a:p>
            <a:r>
              <a:rPr lang="en-US" sz="2000" dirty="0" smtClean="0">
                <a:effectLst/>
              </a:rPr>
              <a:t>Ensure sample site and its facilities are left in good order. </a:t>
            </a:r>
          </a:p>
          <a:p>
            <a:r>
              <a:rPr lang="en-US" sz="2000" dirty="0" smtClean="0">
                <a:effectLst/>
              </a:rPr>
              <a:t>Have students share something they learned/a way to protect the river. </a:t>
            </a:r>
            <a:endParaRPr lang="en-US" sz="2000" dirty="0"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48364" y="2514600"/>
            <a:ext cx="3860044" cy="289503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086" y="5573939"/>
            <a:ext cx="4038600" cy="950912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effectLst/>
              </a:rPr>
              <a:t>The tarp is a great place to collect equipment. </a:t>
            </a: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92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/>
            <a:r>
              <a:rPr lang="en-US" sz="8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HAVE FUN!</a:t>
            </a:r>
            <a:endParaRPr lang="en-US" sz="80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endParaRPr lang="en-US" sz="1200" dirty="0">
              <a:solidFill>
                <a:srgbClr val="FFFF00"/>
              </a:solidFill>
            </a:endParaRP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endParaRPr lang="en-US" sz="1600" b="0" dirty="0"/>
          </a:p>
        </p:txBody>
      </p:sp>
      <p:pic>
        <p:nvPicPr>
          <p:cNvPr id="9" name="Picture 3" descr="F:\Reinstein Woods\2013\Programs\Events\10-4-13 DITL BR\Burchfield Buffalo Creek\ditl 362.jpg"/>
          <p:cNvPicPr>
            <a:picLocks noChangeAspect="1" noChangeArrowheads="1"/>
          </p:cNvPicPr>
          <p:nvPr/>
        </p:nvPicPr>
        <p:blipFill rotWithShape="1">
          <a:blip r:embed="rId3"/>
          <a:srcRect l="3491" t="19343" r="2909"/>
          <a:stretch/>
        </p:blipFill>
        <p:spPr bwMode="auto">
          <a:xfrm>
            <a:off x="1024218" y="2245659"/>
            <a:ext cx="3334871" cy="208014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65" y="4333457"/>
            <a:ext cx="3334871" cy="2501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3181" y="2819278"/>
            <a:ext cx="4588951" cy="3441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94168" y="408207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is “A Day in the Life”?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189368" y="2093228"/>
            <a:ext cx="8839200" cy="1524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300" u="sng" dirty="0" smtClean="0">
              <a:solidFill>
                <a:srgbClr val="FFFF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You </a:t>
            </a:r>
            <a:r>
              <a:rPr lang="en-US" sz="1600" dirty="0"/>
              <a:t>will explore a unique site along the river and collect data to create a complete “picture” of the river.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Your data is then shared online so you can compare your data with </a:t>
            </a:r>
            <a:r>
              <a:rPr lang="en-US" sz="1600" dirty="0" smtClean="0"/>
              <a:t> data </a:t>
            </a:r>
            <a:r>
              <a:rPr lang="en-US" sz="1600" dirty="0"/>
              <a:t>from other schools.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6" name="Content Placeholder 12" descr="BreezyPointDSCN1652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4125" r="8163" b="14125"/>
          <a:stretch>
            <a:fillRect/>
          </a:stretch>
        </p:blipFill>
        <p:spPr>
          <a:xfrm>
            <a:off x="4669222" y="5155914"/>
            <a:ext cx="2743200" cy="1619140"/>
          </a:xfrm>
          <a:ln>
            <a:solidFill>
              <a:schemeClr val="bg2"/>
            </a:solidFill>
          </a:ln>
        </p:spPr>
      </p:pic>
      <p:pic>
        <p:nvPicPr>
          <p:cNvPr id="1029" name="Picture 5" descr="F:\Reinstein Woods\2013\Programs\Offsite\5-16-13 DITL at SenBluffs\senbluffs 053.jpg"/>
          <p:cNvPicPr>
            <a:picLocks noChangeAspect="1" noChangeArrowheads="1"/>
          </p:cNvPicPr>
          <p:nvPr/>
        </p:nvPicPr>
        <p:blipFill>
          <a:blip r:embed="rId4"/>
          <a:srcRect l="15053" t="25109" r="8602" b="11899"/>
          <a:stretch>
            <a:fillRect/>
          </a:stretch>
        </p:blipFill>
        <p:spPr bwMode="auto">
          <a:xfrm>
            <a:off x="609600" y="5159745"/>
            <a:ext cx="2590800" cy="16033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33400" y="3519885"/>
            <a:ext cx="7770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1CADE4"/>
                </a:solidFill>
                <a:latin typeface="+mn-lt"/>
              </a:rPr>
              <a:t>There are four main parts of the Buffalo River event: </a:t>
            </a:r>
          </a:p>
          <a:p>
            <a:r>
              <a:rPr lang="en-US" sz="1600" b="0" dirty="0" smtClean="0">
                <a:solidFill>
                  <a:schemeClr val="accent6"/>
                </a:solidFill>
                <a:latin typeface="+mn-lt"/>
              </a:rPr>
              <a:t>The Historical River: </a:t>
            </a:r>
            <a:r>
              <a:rPr lang="en-US" sz="1600" b="0" dirty="0" smtClean="0">
                <a:latin typeface="+mn-lt"/>
              </a:rPr>
              <a:t>how the river’s past influences its present.</a:t>
            </a:r>
          </a:p>
          <a:p>
            <a:r>
              <a:rPr lang="en-US" sz="1600" b="0" dirty="0" smtClean="0">
                <a:solidFill>
                  <a:schemeClr val="accent6"/>
                </a:solidFill>
                <a:latin typeface="+mn-lt"/>
              </a:rPr>
              <a:t>The Physical River: </a:t>
            </a:r>
            <a:r>
              <a:rPr lang="en-US" sz="1600" b="0" dirty="0" smtClean="0">
                <a:latin typeface="+mn-lt"/>
              </a:rPr>
              <a:t>temperature, weather, wind and environment at the site.</a:t>
            </a:r>
          </a:p>
          <a:p>
            <a:r>
              <a:rPr lang="en-US" sz="1600" b="0" dirty="0" smtClean="0">
                <a:solidFill>
                  <a:schemeClr val="accent6"/>
                </a:solidFill>
                <a:latin typeface="+mn-lt"/>
              </a:rPr>
              <a:t>The Zoological River: </a:t>
            </a:r>
            <a:r>
              <a:rPr lang="en-US" sz="1600" b="0" dirty="0" smtClean="0">
                <a:latin typeface="+mn-lt"/>
              </a:rPr>
              <a:t>collect and identify animals to determine water quality.</a:t>
            </a:r>
          </a:p>
          <a:p>
            <a:r>
              <a:rPr lang="en-US" sz="1600" b="0" dirty="0" smtClean="0">
                <a:solidFill>
                  <a:schemeClr val="accent6"/>
                </a:solidFill>
                <a:latin typeface="+mn-lt"/>
              </a:rPr>
              <a:t>The Chemical River:: </a:t>
            </a:r>
            <a:r>
              <a:rPr lang="en-US" sz="1600" b="0" dirty="0" smtClean="0">
                <a:latin typeface="+mn-lt"/>
              </a:rPr>
              <a:t>measure pH and dissolved oxygen levels.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7022" y="1260725"/>
            <a:ext cx="8263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0" dirty="0">
                <a:solidFill>
                  <a:schemeClr val="bg1"/>
                </a:solidFill>
                <a:latin typeface="+mj-lt"/>
              </a:rPr>
              <a:t>“A Day in the Life” is all about hands-on discovery!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00" y="5155914"/>
            <a:ext cx="1202516" cy="1603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0833" y="5356334"/>
            <a:ext cx="1603354" cy="1202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884098" y="191294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0"/>
          </a:p>
        </p:txBody>
      </p:sp>
      <p:sp>
        <p:nvSpPr>
          <p:cNvPr id="17" name="Rectangle 2"/>
          <p:cNvSpPr txBox="1">
            <a:spLocks noRot="1" noChangeArrowheads="1"/>
          </p:cNvSpPr>
          <p:nvPr/>
        </p:nvSpPr>
        <p:spPr bwMode="auto">
          <a:xfrm>
            <a:off x="872476" y="762000"/>
            <a:ext cx="27432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</a:rPr>
              <a:t>Buffalo River</a:t>
            </a:r>
            <a:endParaRPr lang="en-US" kern="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79683" y="1630362"/>
            <a:ext cx="4953000" cy="4036866"/>
            <a:chOff x="304800" y="944562"/>
            <a:chExt cx="6477889" cy="5484666"/>
          </a:xfrm>
        </p:grpSpPr>
        <p:pic>
          <p:nvPicPr>
            <p:cNvPr id="142339" name="Picture 3" descr="http://www.epa.gov/greatlakes/arcs/EPA-905-R94-005/fig1.gif"/>
            <p:cNvPicPr>
              <a:picLocks noChangeAspect="1" noChangeArrowheads="1"/>
            </p:cNvPicPr>
            <p:nvPr/>
          </p:nvPicPr>
          <p:blipFill>
            <a:blip r:embed="rId3"/>
            <a:srcRect r="1538" b="18403"/>
            <a:stretch>
              <a:fillRect/>
            </a:stretch>
          </p:blipFill>
          <p:spPr bwMode="auto">
            <a:xfrm>
              <a:off x="304800" y="944562"/>
              <a:ext cx="6477889" cy="548466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 rot="1659688">
              <a:off x="484474" y="1316488"/>
              <a:ext cx="1752601" cy="376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1CADE4"/>
                  </a:solidFill>
                  <a:latin typeface="+mj-lt"/>
                </a:rPr>
                <a:t>Buffalo River</a:t>
              </a:r>
              <a:endParaRPr lang="en-US" sz="1200" dirty="0">
                <a:solidFill>
                  <a:srgbClr val="1CADE4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5800" y="2296021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The Buffalo River flows into Lake Erie. </a:t>
            </a:r>
          </a:p>
          <a:p>
            <a:endParaRPr lang="en-US" b="0" dirty="0">
              <a:solidFill>
                <a:schemeClr val="bg1"/>
              </a:solidFill>
              <a:latin typeface="+mj-lt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Three tributaries join together to form the Buffalo River: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Cayuga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Buffalo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Cazenovia Creek</a:t>
            </a:r>
            <a:endParaRPr lang="en-US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70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768" y="1393727"/>
            <a:ext cx="2712589" cy="428788"/>
          </a:xfrm>
        </p:spPr>
        <p:txBody>
          <a:bodyPr/>
          <a:lstStyle/>
          <a:p>
            <a:pPr algn="ctr" fontAlgn="base">
              <a:spcAft>
                <a:spcPct val="0"/>
              </a:spcAft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Brief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363285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sz="2000" b="1" dirty="0" smtClean="0">
                <a:solidFill>
                  <a:srgbClr val="1CADE4"/>
                </a:solidFill>
                <a:effectLst/>
              </a:rPr>
              <a:t>1900s</a:t>
            </a:r>
            <a:r>
              <a:rPr lang="en-US" sz="2000" b="1" dirty="0">
                <a:solidFill>
                  <a:srgbClr val="1CADE4"/>
                </a:solidFill>
                <a:effectLst/>
              </a:rPr>
              <a:t>: </a:t>
            </a:r>
            <a:r>
              <a:rPr lang="en-US" sz="2000" dirty="0">
                <a:solidFill>
                  <a:schemeClr val="bg1"/>
                </a:solidFill>
                <a:effectLst/>
              </a:rPr>
              <a:t>Buffalo experiences huge industrial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and economic </a:t>
            </a:r>
            <a:r>
              <a:rPr lang="en-US" sz="2000" dirty="0">
                <a:solidFill>
                  <a:schemeClr val="bg1"/>
                </a:solidFill>
                <a:effectLst/>
              </a:rPr>
              <a:t>growth along the waterfront. Industries dump toxic chemicals into the river.</a:t>
            </a:r>
          </a:p>
          <a:p>
            <a:r>
              <a:rPr lang="en-US" sz="2000" b="1" dirty="0">
                <a:solidFill>
                  <a:srgbClr val="1CADE4"/>
                </a:solidFill>
                <a:effectLst/>
              </a:rPr>
              <a:t>1965: </a:t>
            </a:r>
            <a:r>
              <a:rPr lang="en-US" sz="2000" dirty="0">
                <a:solidFill>
                  <a:schemeClr val="bg1"/>
                </a:solidFill>
                <a:effectLst/>
              </a:rPr>
              <a:t>Buffalo River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declared </a:t>
            </a:r>
            <a:r>
              <a:rPr lang="en-US" sz="2000" dirty="0">
                <a:solidFill>
                  <a:schemeClr val="bg1"/>
                </a:solidFill>
                <a:effectLst/>
              </a:rPr>
              <a:t>functionally dead and “devoid of life.”</a:t>
            </a:r>
          </a:p>
          <a:p>
            <a:r>
              <a:rPr lang="en-US" sz="2000" b="1" dirty="0" smtClean="0">
                <a:solidFill>
                  <a:srgbClr val="1CADE4"/>
                </a:solidFill>
                <a:effectLst/>
              </a:rPr>
              <a:t>1987</a:t>
            </a:r>
            <a:r>
              <a:rPr lang="en-US" sz="2000" b="1" dirty="0">
                <a:solidFill>
                  <a:srgbClr val="1CADE4"/>
                </a:solidFill>
                <a:effectLst/>
              </a:rPr>
              <a:t>: </a:t>
            </a:r>
            <a:r>
              <a:rPr lang="en-US" sz="2000" dirty="0">
                <a:solidFill>
                  <a:schemeClr val="bg1"/>
                </a:solidFill>
                <a:effectLst/>
              </a:rPr>
              <a:t>Buffalo River named an “Area of Concern”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by </a:t>
            </a:r>
            <a:r>
              <a:rPr lang="en-US" sz="2000" dirty="0">
                <a:solidFill>
                  <a:schemeClr val="bg1"/>
                </a:solidFill>
                <a:effectLst/>
              </a:rPr>
              <a:t>the Environmental Protection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Agency due to its severe environmental degradation.</a:t>
            </a:r>
          </a:p>
          <a:p>
            <a:r>
              <a:rPr lang="en-US" sz="2000" b="1" dirty="0" smtClean="0">
                <a:solidFill>
                  <a:srgbClr val="1CADE4"/>
                </a:solidFill>
                <a:effectLst/>
              </a:rPr>
              <a:t>2011</a:t>
            </a:r>
            <a:r>
              <a:rPr lang="en-US" sz="2000" b="1" dirty="0">
                <a:solidFill>
                  <a:srgbClr val="1CADE4"/>
                </a:solidFill>
                <a:effectLst/>
              </a:rPr>
              <a:t>: </a:t>
            </a:r>
            <a:r>
              <a:rPr lang="en-US" sz="2000" dirty="0">
                <a:solidFill>
                  <a:schemeClr val="bg1"/>
                </a:solidFill>
                <a:effectLst/>
              </a:rPr>
              <a:t>The Buffalo River Restoration Partnership begins major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restoration efforts. </a:t>
            </a:r>
            <a:endParaRPr lang="en-US" sz="2000" dirty="0">
              <a:solidFill>
                <a:schemeClr val="bg1"/>
              </a:solidFill>
              <a:effectLst/>
            </a:endParaRPr>
          </a:p>
          <a:p>
            <a:r>
              <a:rPr lang="en-US" sz="2000" b="1" dirty="0" smtClean="0">
                <a:solidFill>
                  <a:srgbClr val="1CADE4"/>
                </a:solidFill>
                <a:effectLst/>
              </a:rPr>
              <a:t>2019</a:t>
            </a:r>
            <a:r>
              <a:rPr lang="en-US" sz="2000" b="1" dirty="0">
                <a:solidFill>
                  <a:srgbClr val="1CADE4"/>
                </a:solidFill>
                <a:effectLst/>
              </a:rPr>
              <a:t>: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The Buffalo </a:t>
            </a:r>
            <a:r>
              <a:rPr lang="en-US" sz="2000" dirty="0">
                <a:solidFill>
                  <a:schemeClr val="bg1"/>
                </a:solidFill>
                <a:effectLst/>
              </a:rPr>
              <a:t>River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is no </a:t>
            </a:r>
            <a:r>
              <a:rPr lang="en-US" sz="2000" dirty="0">
                <a:solidFill>
                  <a:schemeClr val="bg1"/>
                </a:solidFill>
                <a:effectLst/>
              </a:rPr>
              <a:t>longer an Area of Concern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(???)</a:t>
            </a:r>
            <a:endParaRPr lang="en-US" sz="2000" dirty="0">
              <a:solidFill>
                <a:schemeClr val="bg1"/>
              </a:solidFill>
              <a:effectLst/>
            </a:endParaRPr>
          </a:p>
          <a:p>
            <a:endParaRPr lang="en-US" dirty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166250" y="1416361"/>
            <a:ext cx="4800600" cy="4572000"/>
            <a:chOff x="110249947" y="110121700"/>
            <a:chExt cx="3591095" cy="3416415"/>
          </a:xfrm>
        </p:grpSpPr>
        <p:pic>
          <p:nvPicPr>
            <p:cNvPr id="1034" name="Picture 10" descr="br aoc 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1" t="6383" r="12263" b="4489"/>
            <a:stretch>
              <a:fillRect/>
            </a:stretch>
          </p:blipFill>
          <p:spPr bwMode="auto">
            <a:xfrm>
              <a:off x="110249947" y="110413800"/>
              <a:ext cx="3591095" cy="2857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10553500" y="110121700"/>
              <a:ext cx="2959100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effectLst/>
                  <a:latin typeface="Segoe UI Symbol" panose="020B0502040204020203" pitchFamily="34" charset="0"/>
                </a:rPr>
                <a:t>Area of Concern/Buffalo River Restoration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12164642" y="113271415"/>
              <a:ext cx="16764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1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</a:rPr>
                <a:t>Map: Ecology &amp; Environment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Event Information</a:t>
            </a:r>
            <a:r>
              <a:rPr lang="en-US" sz="4000" dirty="0">
                <a:solidFill>
                  <a:srgbClr val="00B0F0"/>
                </a:solidFill>
                <a:effectLst/>
              </a:rPr>
              <a:t/>
            </a:r>
            <a:br>
              <a:rPr lang="en-US" sz="4000" dirty="0">
                <a:solidFill>
                  <a:srgbClr val="00B0F0"/>
                </a:solidFill>
                <a:effectLst/>
              </a:rPr>
            </a:br>
            <a:r>
              <a:rPr lang="en-US" sz="2000" dirty="0">
                <a:solidFill>
                  <a:schemeClr val="bg1"/>
                </a:solidFill>
                <a:effectLst/>
              </a:rPr>
              <a:t>Teacher Packet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page </a:t>
            </a:r>
            <a:r>
              <a:rPr lang="en-US" sz="2000" dirty="0">
                <a:solidFill>
                  <a:schemeClr val="bg1"/>
                </a:solidFill>
                <a:effectLst/>
              </a:rPr>
              <a:t>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221523"/>
            <a:ext cx="5181600" cy="5257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/>
              </a:rPr>
              <a:t>Warning: </a:t>
            </a:r>
            <a:r>
              <a:rPr lang="en-US" sz="1600" dirty="0" smtClean="0">
                <a:effectLst/>
              </a:rPr>
              <a:t>you </a:t>
            </a:r>
            <a:r>
              <a:rPr lang="en-US" sz="1600" dirty="0" smtClean="0">
                <a:effectLst/>
              </a:rPr>
              <a:t>are guaranteed to get wet and muddy!</a:t>
            </a:r>
          </a:p>
          <a:p>
            <a:r>
              <a:rPr lang="en-US" sz="1600" dirty="0" smtClean="0">
                <a:solidFill>
                  <a:srgbClr val="1CADE4"/>
                </a:solidFill>
                <a:effectLst/>
              </a:rPr>
              <a:t>Dress appropriately.</a:t>
            </a:r>
          </a:p>
          <a:p>
            <a:pPr lvl="1"/>
            <a:r>
              <a:rPr lang="en-US" dirty="0">
                <a:effectLst/>
              </a:rPr>
              <a:t>Bring extra shoes or rubber boots.</a:t>
            </a:r>
          </a:p>
          <a:p>
            <a:pPr lvl="1"/>
            <a:r>
              <a:rPr lang="en-US" dirty="0" smtClean="0">
                <a:effectLst/>
              </a:rPr>
              <a:t>Wear clothes that can get muddy.</a:t>
            </a:r>
          </a:p>
          <a:p>
            <a:r>
              <a:rPr lang="en-US" sz="1600" dirty="0" smtClean="0">
                <a:effectLst/>
              </a:rPr>
              <a:t>Program should last between 2-3 hours. </a:t>
            </a:r>
          </a:p>
          <a:p>
            <a:r>
              <a:rPr lang="en-US" sz="1600" dirty="0"/>
              <a:t>Your school is partnered with a local environmental organization – your own </a:t>
            </a:r>
            <a:r>
              <a:rPr lang="en-US" sz="1600" dirty="0" smtClean="0"/>
              <a:t>         on-site </a:t>
            </a:r>
            <a:r>
              <a:rPr lang="en-US" sz="1600" dirty="0"/>
              <a:t>“River Expert.”</a:t>
            </a:r>
          </a:p>
          <a:p>
            <a:r>
              <a:rPr lang="en-US" sz="1600" dirty="0"/>
              <a:t>You will be working in groups of 3-6 students. Groups will rotate through activities in order.</a:t>
            </a:r>
          </a:p>
          <a:p>
            <a:r>
              <a:rPr lang="en-US" sz="1600" dirty="0"/>
              <a:t>There are 7 activities. You will have 15 minutes to complete each activity. Record your data in your Student Activity Packet.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6390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732925"/>
            <a:ext cx="2791160" cy="581188"/>
          </a:xfrm>
        </p:spPr>
        <p:txBody>
          <a:bodyPr/>
          <a:lstStyle/>
          <a:p>
            <a:r>
              <a:rPr lang="en-US" sz="32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#1: Turbidity</a:t>
            </a: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9607" y="4570700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T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urbidity tube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M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easuring cup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W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L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ife jacket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533400" y="1224654"/>
            <a:ext cx="5791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1"/>
                </a:solidFill>
                <a:latin typeface="+mj-lt"/>
              </a:rPr>
              <a:t>How turbid is </a:t>
            </a:r>
          </a:p>
          <a:p>
            <a:pPr algn="ctr"/>
            <a:r>
              <a:rPr lang="en-US" sz="2800" b="0" dirty="0" smtClean="0">
                <a:solidFill>
                  <a:schemeClr val="bg1"/>
                </a:solidFill>
                <a:latin typeface="+mj-lt"/>
              </a:rPr>
              <a:t>the water?</a:t>
            </a:r>
          </a:p>
        </p:txBody>
      </p:sp>
      <p:pic>
        <p:nvPicPr>
          <p:cNvPr id="10" name="irc_mi" descr="http://upload.wikimedia.org/wikipedia/commons/thumb/0/0b/Secchi_disk_pattern.svg/480px-Secchi_disk_pattern.sv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7" y="450297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c1.staticflickr.com/5/4120/4852045415_2cef9a840d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4736" r="12357" b="9571"/>
          <a:stretch/>
        </p:blipFill>
        <p:spPr bwMode="auto">
          <a:xfrm>
            <a:off x="1447800" y="2271634"/>
            <a:ext cx="1638300" cy="211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rc_mi" descr="http://upload.wikimedia.org/wikipedia/commons/thumb/0/0b/Secchi_disk_pattern.svg/480px-Secchi_disk_pattern.sv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60" y="353405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054512" y="1700994"/>
            <a:ext cx="5089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1CADE4"/>
                </a:solidFill>
                <a:latin typeface="+mj-lt"/>
              </a:rPr>
              <a:t>Turbidity = the cloudiness of water.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Turbidity is caused by small plants, animals, sand, mud, and pollutants suspended in the water.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39921" y="3432418"/>
            <a:ext cx="483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+mj-lt"/>
              </a:rPr>
              <a:t>You will gather a sample of river water and use a special “turbidity” tube to measure the cloudiness of the water.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0729" y="4876800"/>
            <a:ext cx="3989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B050"/>
                </a:solidFill>
              </a:rPr>
              <a:t>How could cloudy water </a:t>
            </a:r>
          </a:p>
          <a:p>
            <a:pPr algn="ctr"/>
            <a:r>
              <a:rPr lang="en-US" sz="2400" b="0" dirty="0" smtClean="0">
                <a:solidFill>
                  <a:srgbClr val="00B050"/>
                </a:solidFill>
              </a:rPr>
              <a:t>affect the plants and animals that live in the river?</a:t>
            </a:r>
          </a:p>
        </p:txBody>
      </p:sp>
    </p:spTree>
    <p:extLst>
      <p:ext uri="{BB962C8B-B14F-4D97-AF65-F5344CB8AC3E}">
        <p14:creationId xmlns:p14="http://schemas.microsoft.com/office/powerpoint/2010/main" val="36088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-na.ssl-images-amazon.com/images/I/71JbUz5SlIL._SL1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4038600" cy="26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5885" y="1066800"/>
            <a:ext cx="2791160" cy="581188"/>
          </a:xfrm>
        </p:spPr>
        <p:txBody>
          <a:bodyPr/>
          <a:lstStyle/>
          <a:p>
            <a:pPr algn="ctr"/>
            <a:r>
              <a:rPr lang="en-US" sz="32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#2: Weather and Wind</a:t>
            </a:r>
            <a:endParaRPr lang="en-US" sz="32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045" y="50292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Air thermometer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Compass</a:t>
            </a:r>
          </a:p>
          <a:p>
            <a:pPr algn="ctr"/>
            <a:r>
              <a:rPr lang="en-US" b="0" dirty="0" smtClean="0">
                <a:solidFill>
                  <a:srgbClr val="FFFF99"/>
                </a:solidFill>
                <a:latin typeface="+mj-lt"/>
                <a:sym typeface="Wingdings" panose="05000000000000000000" pitchFamily="2" charset="2"/>
              </a:rPr>
              <a:t> </a:t>
            </a:r>
            <a:r>
              <a:rPr lang="en-US" b="0" dirty="0" smtClean="0">
                <a:solidFill>
                  <a:srgbClr val="FFFF99"/>
                </a:solidFill>
                <a:latin typeface="+mj-lt"/>
              </a:rPr>
              <a:t>Anemometer </a:t>
            </a:r>
            <a:r>
              <a:rPr lang="en-US" sz="1200" b="0" dirty="0" smtClean="0">
                <a:solidFill>
                  <a:srgbClr val="FFFF99"/>
                </a:solidFill>
                <a:latin typeface="+mj-lt"/>
              </a:rPr>
              <a:t>(New 2018) </a:t>
            </a:r>
            <a:endParaRPr lang="en-US" sz="1200" b="0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647988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+mj-lt"/>
              </a:rPr>
              <a:t>You will measure </a:t>
            </a:r>
            <a:r>
              <a:rPr lang="en-US" sz="1800" b="0" dirty="0">
                <a:latin typeface="+mj-lt"/>
              </a:rPr>
              <a:t>air temperature, observe current weather conditions, and determine how recent weather conditions could affect their data</a:t>
            </a:r>
            <a:endParaRPr lang="en-US" sz="1800" b="0" dirty="0" smtClean="0">
              <a:latin typeface="+mj-lt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13750" y="2282857"/>
            <a:ext cx="316835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+mj-lt"/>
              </a:rPr>
              <a:t>How do weather and wind affect water quality?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2975354"/>
            <a:ext cx="435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How could recent weather conditions affect water quality?</a:t>
            </a:r>
          </a:p>
        </p:txBody>
      </p:sp>
    </p:spTree>
    <p:extLst>
      <p:ext uri="{BB962C8B-B14F-4D97-AF65-F5344CB8AC3E}">
        <p14:creationId xmlns:p14="http://schemas.microsoft.com/office/powerpoint/2010/main" val="20180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3157" y="-304800"/>
            <a:ext cx="4038600" cy="3020343"/>
          </a:xfrm>
        </p:spPr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#3: Environment at the Sampling Site</a:t>
            </a:r>
          </a:p>
        </p:txBody>
      </p:sp>
      <p:sp>
        <p:nvSpPr>
          <p:cNvPr id="5" name="Text Box 8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648200" y="4045382"/>
            <a:ext cx="4267200" cy="278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>
                <a:solidFill>
                  <a:schemeClr val="tx1"/>
                </a:solidFill>
                <a:latin typeface="+mj-lt"/>
                <a:ea typeface="ＭＳ Ｐゴシック" charset="0"/>
              </a:rPr>
              <a:t>Yo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ＭＳ Ｐゴシック" charset="0"/>
              </a:rPr>
              <a:t>u will 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ＭＳ Ｐゴシック" charset="0"/>
              </a:rPr>
              <a:t>investigate </a:t>
            </a: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</a:rPr>
              <a:t>and describe the make-up of the surrounding environment and how the land use potentially affects the river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ＭＳ Ｐゴシック" charset="0"/>
              </a:rPr>
              <a:t>.</a:t>
            </a:r>
          </a:p>
          <a:p>
            <a:pPr marL="0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 smtClean="0">
              <a:solidFill>
                <a:schemeClr val="tx1"/>
              </a:solidFill>
              <a:latin typeface="+mj-lt"/>
              <a:ea typeface="ＭＳ Ｐゴシック" charset="0"/>
            </a:endParaRPr>
          </a:p>
          <a:p>
            <a:pPr mar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§"/>
              <a:defRPr/>
            </a:pPr>
            <a:r>
              <a:rPr lang="en-US" sz="1600" b="1" cap="none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What does the river habitat look like?</a:t>
            </a:r>
          </a:p>
          <a:p>
            <a:pPr mar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§"/>
              <a:defRPr/>
            </a:pPr>
            <a:r>
              <a:rPr lang="en-US" sz="1600" b="1" cap="none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How is the site used by people? </a:t>
            </a:r>
          </a:p>
          <a:p>
            <a:pPr mar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§"/>
              <a:defRPr/>
            </a:pPr>
            <a:r>
              <a:rPr lang="en-US" sz="1600" b="1" cap="none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What does the shoreline look like? </a:t>
            </a:r>
          </a:p>
          <a:p>
            <a:pPr mar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§"/>
              <a:defRPr/>
            </a:pPr>
            <a:r>
              <a:rPr lang="en-US" sz="1600" b="1" cap="none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What does the river water look </a:t>
            </a:r>
            <a:r>
              <a:rPr lang="en-US" sz="1600" b="1" cap="none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like</a:t>
            </a:r>
            <a:r>
              <a:rPr lang="en-US" sz="1600" b="1" cap="none" dirty="0">
                <a:solidFill>
                  <a:srgbClr val="00B050"/>
                </a:solidFill>
                <a:latin typeface="Times" charset="0"/>
                <a:ea typeface="ＭＳ Ｐゴシック" charset="0"/>
              </a:rPr>
              <a:t>?</a:t>
            </a:r>
          </a:p>
          <a:p>
            <a:pPr marL="0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None/>
            </a:pP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</a:rPr>
              <a:t>	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685800" y="2438400"/>
            <a:ext cx="3677818" cy="457200"/>
          </a:xfr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  <a:ea typeface="ＭＳ Ｐゴシック" charset="0"/>
              </a:rPr>
              <a:t>How is each sample site unique?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170" y="4572000"/>
            <a:ext cx="3304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Measuring tape/stick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Waders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Life jacket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Field </a:t>
            </a:r>
            <a:r>
              <a:rPr lang="en-US" b="0" dirty="0">
                <a:solidFill>
                  <a:schemeClr val="bg1"/>
                </a:solidFill>
                <a:latin typeface="+mj-lt"/>
              </a:rPr>
              <a:t>guides (optional)</a:t>
            </a:r>
          </a:p>
        </p:txBody>
      </p:sp>
      <p:pic>
        <p:nvPicPr>
          <p:cNvPr id="28674" name="Picture 2" descr="http://www.admiralmarinesolutions.com/sitebuildercontent/sitebuilderpictures/ligth4.JPG"/>
          <p:cNvPicPr>
            <a:picLocks noChangeAspect="1" noChangeArrowheads="1"/>
          </p:cNvPicPr>
          <p:nvPr/>
        </p:nvPicPr>
        <p:blipFill>
          <a:blip r:embed="rId3"/>
          <a:srcRect l="38356" t="28419"/>
          <a:stretch>
            <a:fillRect/>
          </a:stretch>
        </p:blipFill>
        <p:spPr bwMode="auto">
          <a:xfrm>
            <a:off x="4724400" y="276865"/>
            <a:ext cx="2288936" cy="19925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34" y="1882779"/>
            <a:ext cx="3046566" cy="2025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1570" y="2024688"/>
            <a:ext cx="4038600" cy="581188"/>
          </a:xfrm>
        </p:spPr>
        <p:txBody>
          <a:bodyPr/>
          <a:lstStyle/>
          <a:p>
            <a:pPr algn="ctr"/>
            <a:r>
              <a:rPr lang="en-US" sz="2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#4: </a:t>
            </a:r>
            <a:r>
              <a:rPr lang="en-US" sz="28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Water </a:t>
            </a:r>
            <a:r>
              <a:rPr lang="en-US" sz="2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Chemistry Nitrate &amp; Phosphate</a:t>
            </a:r>
            <a:br>
              <a:rPr lang="en-US" sz="2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(New 2018)</a:t>
            </a:r>
            <a:endParaRPr lang="en-US" sz="28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090" y="4545673"/>
            <a:ext cx="36863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j-lt"/>
              </a:rPr>
              <a:t>Water chemistry </a:t>
            </a: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kit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Waders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Container </a:t>
            </a:r>
            <a:r>
              <a:rPr lang="en-US" sz="1600" b="0" dirty="0">
                <a:solidFill>
                  <a:schemeClr val="bg1"/>
                </a:solidFill>
                <a:latin typeface="+mj-lt"/>
              </a:rPr>
              <a:t>for waste chemicals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99634" y="2985418"/>
            <a:ext cx="31683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How much nitrogen and phosphorus are in the water? </a:t>
            </a:r>
            <a:endParaRPr lang="en-US" sz="2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343400" y="1110665"/>
            <a:ext cx="4925191" cy="12979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You </a:t>
            </a:r>
            <a:r>
              <a:rPr lang="en-US" sz="1600" dirty="0" smtClean="0"/>
              <a:t>will</a:t>
            </a:r>
            <a:r>
              <a:rPr lang="en-US" sz="1600" dirty="0" smtClean="0"/>
              <a:t> </a:t>
            </a:r>
            <a:r>
              <a:rPr lang="en-US" sz="1600" dirty="0"/>
              <a:t>measure </a:t>
            </a:r>
            <a:r>
              <a:rPr lang="en-US" sz="1600" dirty="0" smtClean="0"/>
              <a:t>nitrate and phosphate levels </a:t>
            </a:r>
            <a:r>
              <a:rPr lang="en-US" sz="1600" dirty="0"/>
              <a:t>by dissolving tablets or test strips in a water sample and matching the sample color to the </a:t>
            </a:r>
            <a:r>
              <a:rPr lang="en-US" sz="1600" dirty="0" smtClean="0"/>
              <a:t>chart</a:t>
            </a:r>
            <a:r>
              <a:rPr lang="en-US" sz="1600" dirty="0"/>
              <a:t>. </a:t>
            </a:r>
          </a:p>
        </p:txBody>
      </p:sp>
      <p:sp>
        <p:nvSpPr>
          <p:cNvPr id="14" name="Rectangle 3"/>
          <p:cNvSpPr txBox="1">
            <a:spLocks noRot="1" noChangeArrowheads="1"/>
          </p:cNvSpPr>
          <p:nvPr/>
        </p:nvSpPr>
        <p:spPr bwMode="auto">
          <a:xfrm>
            <a:off x="4724400" y="5486400"/>
            <a:ext cx="4396212" cy="15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dirty="0">
                <a:solidFill>
                  <a:srgbClr val="00B050"/>
                </a:solidFill>
              </a:rPr>
              <a:t>What may happen if there </a:t>
            </a:r>
            <a:endParaRPr lang="en-US" dirty="0" smtClean="0">
              <a:solidFill>
                <a:srgbClr val="00B050"/>
              </a:solidFill>
            </a:endParaRPr>
          </a:p>
          <a:p>
            <a:pPr lvl="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00B050"/>
                </a:solidFill>
              </a:rPr>
              <a:t>are </a:t>
            </a:r>
            <a:r>
              <a:rPr lang="en-US" dirty="0">
                <a:solidFill>
                  <a:srgbClr val="00B050"/>
                </a:solidFill>
              </a:rPr>
              <a:t>high </a:t>
            </a:r>
            <a:r>
              <a:rPr lang="en-US" dirty="0" smtClean="0">
                <a:solidFill>
                  <a:srgbClr val="00B050"/>
                </a:solidFill>
              </a:rPr>
              <a:t>levels of nutrients</a:t>
            </a:r>
          </a:p>
          <a:p>
            <a:pPr lvl="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in the water?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09809"/>
            <a:ext cx="39624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14689</TotalTime>
  <Words>1228</Words>
  <Application>Microsoft Office PowerPoint</Application>
  <PresentationFormat>On-screen Show (4:3)</PresentationFormat>
  <Paragraphs>171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Arial</vt:lpstr>
      <vt:lpstr>Calibri</vt:lpstr>
      <vt:lpstr>Century Gothic</vt:lpstr>
      <vt:lpstr>Palatino</vt:lpstr>
      <vt:lpstr>Segoe UI Symbol</vt:lpstr>
      <vt:lpstr>Times</vt:lpstr>
      <vt:lpstr>Wingdings</vt:lpstr>
      <vt:lpstr>Wingdings 3</vt:lpstr>
      <vt:lpstr>Ion Boardroom</vt:lpstr>
      <vt:lpstr>Field Trip! </vt:lpstr>
      <vt:lpstr>What is “A Day in the Life”?</vt:lpstr>
      <vt:lpstr>PowerPoint Presentation</vt:lpstr>
      <vt:lpstr>Brief History</vt:lpstr>
      <vt:lpstr>Event Information Teacher Packet page 1</vt:lpstr>
      <vt:lpstr>#1: Turbidity</vt:lpstr>
      <vt:lpstr>#2: Weather and Wind</vt:lpstr>
      <vt:lpstr>#3: Environment at the Sampling Site</vt:lpstr>
      <vt:lpstr>#4: Water Chemistry Nitrate &amp; Phosphate (New 2018)</vt:lpstr>
      <vt:lpstr>#5: Water Temperature</vt:lpstr>
      <vt:lpstr>#6: Bioassessment</vt:lpstr>
      <vt:lpstr>#7: Water Chemistry - Dissolved Oxygen (DO)</vt:lpstr>
      <vt:lpstr>#7: Water Chemistry - pH</vt:lpstr>
      <vt:lpstr>Clean  Your Watershed! </vt:lpstr>
      <vt:lpstr>End of Event</vt:lpstr>
      <vt:lpstr>PowerPoint Presentation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Hudson Estuary</dc:title>
  <dc:creator>Dallas Abbott</dc:creator>
  <cp:lastModifiedBy>Ronan, Mary E (DEC)</cp:lastModifiedBy>
  <cp:revision>397</cp:revision>
  <cp:lastPrinted>2015-06-03T14:25:19Z</cp:lastPrinted>
  <dcterms:created xsi:type="dcterms:W3CDTF">2002-10-09T17:05:26Z</dcterms:created>
  <dcterms:modified xsi:type="dcterms:W3CDTF">2018-06-15T18:37:06Z</dcterms:modified>
</cp:coreProperties>
</file>