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5"/>
  </p:notesMasterIdLst>
  <p:handoutMasterIdLst>
    <p:handoutMasterId r:id="rId26"/>
  </p:handoutMasterIdLst>
  <p:sldIdLst>
    <p:sldId id="334" r:id="rId2"/>
    <p:sldId id="358" r:id="rId3"/>
    <p:sldId id="287" r:id="rId4"/>
    <p:sldId id="371" r:id="rId5"/>
    <p:sldId id="367" r:id="rId6"/>
    <p:sldId id="366" r:id="rId7"/>
    <p:sldId id="363" r:id="rId8"/>
    <p:sldId id="360" r:id="rId9"/>
    <p:sldId id="347" r:id="rId10"/>
    <p:sldId id="370" r:id="rId11"/>
    <p:sldId id="364" r:id="rId12"/>
    <p:sldId id="365" r:id="rId13"/>
    <p:sldId id="368" r:id="rId14"/>
    <p:sldId id="260" r:id="rId15"/>
    <p:sldId id="350" r:id="rId16"/>
    <p:sldId id="263" r:id="rId17"/>
    <p:sldId id="351" r:id="rId18"/>
    <p:sldId id="352" r:id="rId19"/>
    <p:sldId id="333" r:id="rId20"/>
    <p:sldId id="355" r:id="rId21"/>
    <p:sldId id="359" r:id="rId22"/>
    <p:sldId id="361" r:id="rId23"/>
    <p:sldId id="356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50F"/>
    <a:srgbClr val="663300"/>
    <a:srgbClr val="03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4" autoAdjust="0"/>
    <p:restoredTop sz="90929"/>
  </p:normalViewPr>
  <p:slideViewPr>
    <p:cSldViewPr>
      <p:cViewPr varScale="1">
        <p:scale>
          <a:sx n="95" d="100"/>
          <a:sy n="95" d="100"/>
        </p:scale>
        <p:origin x="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032DFA-8A14-4B25-907C-23F308B1F5B3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AF33C5-38F7-406F-A650-FB3BBB68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18BD29A-E4FF-F445-9B5C-D56C66BF8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9F919-A801-0D46-BFA3-70DE157F3AED}" type="slidenum">
              <a:rPr lang="en-US"/>
              <a:pPr/>
              <a:t>15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78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39243-A4A0-9D44-9CC4-782BED0F963F}" type="slidenum">
              <a:rPr lang="en-US"/>
              <a:pPr/>
              <a:t>16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74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727E7-9E3F-A347-A8ED-B3FB8953E40C}" type="slidenum">
              <a:rPr lang="en-US"/>
              <a:pPr/>
              <a:t>17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41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987A5-8774-B44B-911B-1E643BA85F2B}" type="slidenum">
              <a:rPr lang="en-US"/>
              <a:pPr/>
              <a:t>18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7D28C-EAB4-7445-B807-89D11DC0D946}" type="slidenum">
              <a:rPr lang="en-US"/>
              <a:pPr/>
              <a:t>19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62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483D0-DA1B-8543-ADF7-292ABB445FA5}" type="slidenum">
              <a:rPr lang="en-US"/>
              <a:pPr/>
              <a:t>20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Expertise: Great lakes Issues, invasive species, history, pollution, restoration efforts,</a:t>
            </a:r>
            <a:r>
              <a:rPr lang="en-US" baseline="0" dirty="0" smtClean="0"/>
              <a:t> flora &amp; fauna, water chemistry,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41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0AE21-8C47-944A-94BB-A074D6EF9113}" type="slidenum">
              <a:rPr lang="en-US"/>
              <a:pPr/>
              <a:t>23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6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9F80C-455C-D946-A8F4-5C045B1C473D}" type="slidenum">
              <a:rPr lang="en-US"/>
              <a:pPr/>
              <a:t>3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>
                <a:latin typeface="Palatino"/>
              </a:rPr>
              <a:t>A </a:t>
            </a:r>
            <a:r>
              <a:rPr lang="en-US" dirty="0">
                <a:latin typeface="Palatino"/>
              </a:rPr>
              <a:t>watershed is an area of land where all living things and linked by a common water source. </a:t>
            </a:r>
          </a:p>
        </p:txBody>
      </p:sp>
    </p:spTree>
    <p:extLst>
      <p:ext uri="{BB962C8B-B14F-4D97-AF65-F5344CB8AC3E}">
        <p14:creationId xmlns:p14="http://schemas.microsoft.com/office/powerpoint/2010/main" val="143250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D6550-61C9-3144-BC28-FA4F8242EF76}" type="slidenum">
              <a:rPr lang="en-US"/>
              <a:pPr/>
              <a:t>4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tributaries: Cayuga, Buffalo, Cazenovia</a:t>
            </a:r>
          </a:p>
          <a:p>
            <a:r>
              <a:rPr lang="en-US" dirty="0" smtClean="0"/>
              <a:t>Join together at various points to form Buffalo River (8.7</a:t>
            </a:r>
            <a:r>
              <a:rPr lang="en-US" baseline="0" dirty="0" smtClean="0"/>
              <a:t> miles long)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63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Please see “Buffalo River Watershed/Historic Industries/River &amp; Tributaries, “DITLBR Sample Sites”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“Event Overview – Historical Timeline/10 Cool Facts”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for more information. </a:t>
            </a:r>
          </a:p>
          <a:p>
            <a:pPr lvl="2" algn="l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Also, Teacher Packet: “A Brief Look at the Buffalo River.”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82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F0316-042A-0642-A543-41E2EDFBEA54}" type="slidenum">
              <a:rPr lang="en-US"/>
              <a:pPr/>
              <a:t>9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Many activities self-explanatory, some may require assistance.</a:t>
            </a:r>
          </a:p>
          <a:p>
            <a:r>
              <a:rPr lang="en-US" sz="1200" dirty="0" smtClean="0"/>
              <a:t>“Field Observation” boxes encourage students to think about their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99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64AC8-C1AD-514D-A8B0-7AF35F1ABEC9}" type="slidenum">
              <a:rPr lang="en-US"/>
              <a:pPr/>
              <a:t>14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4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1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6451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5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AD7E629-3F68-D048-9C51-6750A82769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9396-E536-9247-BF23-2CA943F47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FD1DC-7D66-B842-89B9-23536525B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758C7D-C747-0F44-8E98-C646E4715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56C0FD-EA49-D845-9CBA-67561971F8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39AB09-0210-8D4C-8DF7-DE7C20FD3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06F065-9FAE-8149-9EE8-657A9454C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5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4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A4119-CF41-F845-97C6-C56061A36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98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4872F7B-5F82-4C4A-BC04-B64A5F070A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48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D58A5C-31E5-664D-A998-AF15EB65A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10644-64B8-CC4D-B2F5-8CF037067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366E8-005C-A848-8DF3-04BBBFF87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2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C3704-906B-EF44-8E75-92DFF77A9B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6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90C25-987C-1A40-903A-E17469C7E4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557AE-41A1-794B-8F36-82EAE2522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4E73A-9898-B342-B886-3E33D97EB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166BF-6E76-E94C-ACC5-2FD82BBFE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1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C14F-75EF-E24B-9B75-11BFF34B2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63491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492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63493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4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5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6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7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3499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500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50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5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46BF0914-B80E-B24B-8F76-5E7C83FE3D5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nsteinwoods.org/explore/dayinthelife/teacher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c.ny.gov/education/1837.html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://www.reinsteinwoods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ommunityservice.buffalostate.edu/BuffaloRiver/index.html" TargetMode="External"/><Relationship Id="rId5" Type="http://schemas.openxmlformats.org/officeDocument/2006/relationships/hyperlink" Target="http://www.reinsteinwoods.org/dayinthelife" TargetMode="External"/><Relationship Id="rId4" Type="http://schemas.openxmlformats.org/officeDocument/2006/relationships/hyperlink" Target="mailto:brittany.rowan@dec.ny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</a:rPr>
              <a:t>A </a:t>
            </a:r>
            <a:r>
              <a:rPr lang="en-US" sz="3600" dirty="0">
                <a:solidFill>
                  <a:srgbClr val="00B0F0"/>
                </a:solidFill>
              </a:rPr>
              <a:t>Day in the Life of </a:t>
            </a:r>
            <a:r>
              <a:rPr lang="en-US" sz="3600" dirty="0" smtClean="0">
                <a:solidFill>
                  <a:srgbClr val="00B0F0"/>
                </a:solidFill>
              </a:rPr>
              <a:t>the Buffalo River</a:t>
            </a:r>
            <a:br>
              <a:rPr lang="en-US" sz="3600" dirty="0" smtClean="0">
                <a:solidFill>
                  <a:srgbClr val="00B0F0"/>
                </a:solidFill>
              </a:rPr>
            </a:br>
            <a:r>
              <a:rPr lang="en-US" sz="2800" dirty="0" smtClean="0">
                <a:solidFill>
                  <a:srgbClr val="00B0F0"/>
                </a:solidFill>
              </a:rPr>
              <a:t>Teacher Training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96614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990600" y="3886200"/>
            <a:ext cx="7543800" cy="24384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Times" charset="0"/>
              </a:rPr>
              <a:t>    </a:t>
            </a:r>
            <a:endParaRPr lang="en-US" sz="2400" dirty="0">
              <a:solidFill>
                <a:srgbClr val="FFFFFF"/>
              </a:solidFill>
              <a:effectLst/>
              <a:latin typeface="Times" charset="0"/>
            </a:endParaRPr>
          </a:p>
        </p:txBody>
      </p:sp>
      <p:pic>
        <p:nvPicPr>
          <p:cNvPr id="1026" name="Picture 2" descr="F:\Reinstein Woods\2013\Programs\Offsite\5-16-13 DITL at SenBluffs\senbluffs 080.jpg"/>
          <p:cNvPicPr>
            <a:picLocks noChangeAspect="1" noChangeArrowheads="1"/>
          </p:cNvPicPr>
          <p:nvPr/>
        </p:nvPicPr>
        <p:blipFill>
          <a:blip r:embed="rId2"/>
          <a:srcRect t="7043"/>
          <a:stretch>
            <a:fillRect/>
          </a:stretch>
        </p:blipFill>
        <p:spPr bwMode="auto">
          <a:xfrm>
            <a:off x="1028700" y="1371600"/>
            <a:ext cx="7086600" cy="441241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1" name="Picture 2" descr="E:\BRowan\Reinstein docs\Reinstein-Logos\Black\Reinstein-logo-bl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5857633"/>
            <a:ext cx="2514600" cy="77814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7633"/>
            <a:ext cx="2743206" cy="865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6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Running the Event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478"/>
            <a:ext cx="8458200" cy="4648200"/>
          </a:xfrm>
        </p:spPr>
        <p:txBody>
          <a:bodyPr/>
          <a:lstStyle/>
          <a:p>
            <a:r>
              <a:rPr lang="en-US" sz="2000" dirty="0" smtClean="0">
                <a:effectLst/>
              </a:rPr>
              <a:t>7 activities; 15 minutes per activity</a:t>
            </a:r>
          </a:p>
          <a:p>
            <a:r>
              <a:rPr lang="en-US" sz="2000" dirty="0" smtClean="0">
                <a:effectLst/>
              </a:rPr>
              <a:t>Each activity has a laminated Instructions sheet (except #4).</a:t>
            </a:r>
          </a:p>
          <a:p>
            <a:r>
              <a:rPr lang="en-US" sz="2000" dirty="0" smtClean="0">
                <a:effectLst/>
              </a:rPr>
              <a:t>Each activity will have a station marked with a flag/cone.</a:t>
            </a:r>
          </a:p>
          <a:p>
            <a:r>
              <a:rPr lang="en-US" sz="2000" dirty="0" smtClean="0">
                <a:effectLst/>
              </a:rPr>
              <a:t>Break students up into no more than 7 groups of 3-6 students. Groups </a:t>
            </a:r>
            <a:r>
              <a:rPr lang="en-US" sz="2000" dirty="0">
                <a:effectLst/>
              </a:rPr>
              <a:t>rotate through </a:t>
            </a:r>
            <a:r>
              <a:rPr lang="en-US" sz="2000" dirty="0" smtClean="0">
                <a:effectLst/>
              </a:rPr>
              <a:t>activities in order.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Equipment mostly organized in bags marked with activity number. Some equipment </a:t>
            </a:r>
            <a:r>
              <a:rPr lang="en-US" sz="2000" dirty="0" smtClean="0">
                <a:effectLst/>
              </a:rPr>
              <a:t>is used </a:t>
            </a:r>
            <a:r>
              <a:rPr lang="en-US" sz="2000" dirty="0">
                <a:effectLst/>
              </a:rPr>
              <a:t>in multiple activities</a:t>
            </a:r>
            <a:r>
              <a:rPr lang="en-US" sz="2000" dirty="0" smtClean="0">
                <a:effectLst/>
              </a:rPr>
              <a:t>.</a:t>
            </a:r>
          </a:p>
          <a:p>
            <a:r>
              <a:rPr lang="en-US" sz="2000" dirty="0" smtClean="0">
                <a:effectLst/>
              </a:rPr>
              <a:t>Please discuss any issues that arise with your site leader.</a:t>
            </a:r>
          </a:p>
          <a:p>
            <a:pPr marL="0" indent="0">
              <a:buNone/>
            </a:pPr>
            <a:endParaRPr lang="en-US" sz="2000" dirty="0" smtClean="0"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effectLst/>
              </a:rPr>
              <a:t>Safety:</a:t>
            </a:r>
          </a:p>
          <a:p>
            <a:r>
              <a:rPr lang="en-US" sz="1800" dirty="0">
                <a:solidFill>
                  <a:srgbClr val="FFFF00"/>
                </a:solidFill>
                <a:effectLst/>
              </a:rPr>
              <a:t>The teacher is responsible for student safety and emergencies. </a:t>
            </a:r>
          </a:p>
          <a:p>
            <a:r>
              <a:rPr lang="en-US" sz="1800" dirty="0">
                <a:effectLst/>
              </a:rPr>
              <a:t>1-2 Life jacket(s) and waders </a:t>
            </a:r>
            <a:r>
              <a:rPr lang="en-US" sz="1800" dirty="0" smtClean="0">
                <a:effectLst/>
              </a:rPr>
              <a:t>are provided</a:t>
            </a:r>
            <a:r>
              <a:rPr lang="en-US" sz="1800" dirty="0">
                <a:effectLst/>
              </a:rPr>
              <a:t>. Shallow wading is permissible, but no swimming or deep wading is allowed. </a:t>
            </a:r>
          </a:p>
          <a:p>
            <a:r>
              <a:rPr lang="en-US" sz="1800" dirty="0">
                <a:effectLst/>
              </a:rPr>
              <a:t>Event may be cancelled in the event of severe weather.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422" y="1011813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Teachers MUST take an active role in running the program</a:t>
            </a:r>
            <a:r>
              <a:rPr lang="en-US" sz="1800" dirty="0" smtClean="0">
                <a:solidFill>
                  <a:srgbClr val="FFFF00"/>
                </a:solidFill>
              </a:rPr>
              <a:t>.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After the Event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0146" y="1447800"/>
            <a:ext cx="4761244" cy="4191000"/>
          </a:xfrm>
        </p:spPr>
        <p:txBody>
          <a:bodyPr/>
          <a:lstStyle/>
          <a:p>
            <a:r>
              <a:rPr lang="en-US" sz="2000" dirty="0" smtClean="0">
                <a:effectLst/>
              </a:rPr>
              <a:t>Complete the Master Datasheets and feedback and send to Reinstein Woods by November 30 of your participating year.  </a:t>
            </a:r>
          </a:p>
          <a:p>
            <a:pPr lvl="1"/>
            <a:r>
              <a:rPr lang="en-US" sz="1600" dirty="0">
                <a:effectLst/>
              </a:rPr>
              <a:t>Optional: </a:t>
            </a:r>
            <a:r>
              <a:rPr lang="en-US" sz="1600" dirty="0" smtClean="0">
                <a:effectLst/>
              </a:rPr>
              <a:t>complete your Predictions </a:t>
            </a:r>
            <a:r>
              <a:rPr lang="en-US" sz="1600" dirty="0">
                <a:effectLst/>
              </a:rPr>
              <a:t>Worksheet </a:t>
            </a:r>
            <a:r>
              <a:rPr lang="en-US" sz="1600" dirty="0" smtClean="0">
                <a:effectLst/>
              </a:rPr>
              <a:t>and </a:t>
            </a:r>
            <a:r>
              <a:rPr lang="en-US" sz="1600" dirty="0">
                <a:effectLst/>
              </a:rPr>
              <a:t>compare your actual results with your </a:t>
            </a:r>
            <a:r>
              <a:rPr lang="en-US" sz="1600" dirty="0" smtClean="0">
                <a:effectLst/>
              </a:rPr>
              <a:t>predicted </a:t>
            </a:r>
            <a:r>
              <a:rPr lang="en-US" sz="1600" dirty="0">
                <a:effectLst/>
              </a:rPr>
              <a:t>results! </a:t>
            </a:r>
            <a:endParaRPr lang="en-US" sz="2000" dirty="0" smtClean="0">
              <a:effectLst/>
            </a:endParaRPr>
          </a:p>
          <a:p>
            <a:r>
              <a:rPr lang="en-US" sz="2000" dirty="0" smtClean="0">
                <a:effectLst/>
              </a:rPr>
              <a:t>Bus invoice: send to Reinstein Woods, </a:t>
            </a:r>
            <a:r>
              <a:rPr lang="en-US" sz="2000" dirty="0" err="1" smtClean="0">
                <a:effectLst/>
              </a:rPr>
              <a:t>Attn</a:t>
            </a:r>
            <a:r>
              <a:rPr lang="en-US" sz="2000" dirty="0" smtClean="0">
                <a:effectLst/>
              </a:rPr>
              <a:t> Office Manager by December 31 of your participating year. </a:t>
            </a:r>
          </a:p>
          <a:p>
            <a:r>
              <a:rPr lang="en-US" sz="2000" dirty="0" smtClean="0">
                <a:effectLst/>
              </a:rPr>
              <a:t>Check out the results on the website in winter!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46" y="1447800"/>
            <a:ext cx="3657600" cy="274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838" y="5467290"/>
            <a:ext cx="4790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0" u="sng" dirty="0" smtClean="0">
                <a:solidFill>
                  <a:srgbClr val="FFC000"/>
                </a:solidFill>
              </a:rPr>
              <a:t>reinsteinwoods.org/</a:t>
            </a:r>
            <a:r>
              <a:rPr lang="en-US" b="0" u="sng" dirty="0" err="1" smtClean="0">
                <a:solidFill>
                  <a:srgbClr val="FFC000"/>
                </a:solidFill>
              </a:rPr>
              <a:t>dayinthelife</a:t>
            </a:r>
            <a:r>
              <a:rPr lang="en-US" b="0" u="sng" dirty="0" smtClean="0">
                <a:solidFill>
                  <a:srgbClr val="FFC000"/>
                </a:solidFill>
              </a:rPr>
              <a:t>/data</a:t>
            </a:r>
            <a:endParaRPr lang="en-US" b="0" u="sng" dirty="0">
              <a:solidFill>
                <a:srgbClr val="FFC000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5090746" y="4308552"/>
            <a:ext cx="3657600" cy="19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2000" b="0" kern="0" dirty="0" smtClean="0">
                <a:effectLst/>
              </a:rPr>
              <a:t>Upon successful completion of the Program (see Teacher Packet, page 2, “Educator Contract”), you will receive your $25 deposit back </a:t>
            </a:r>
            <a:r>
              <a:rPr lang="en-US" sz="2000" b="0" i="1" kern="0" dirty="0" smtClean="0">
                <a:effectLst/>
              </a:rPr>
              <a:t>plus</a:t>
            </a:r>
            <a:r>
              <a:rPr lang="en-US" sz="2000" b="0" kern="0" dirty="0" smtClean="0">
                <a:effectLst/>
              </a:rPr>
              <a:t> a $25 stipend. 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2556070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The Activities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315200" cy="4419600"/>
          </a:xfrm>
        </p:spPr>
        <p:txBody>
          <a:bodyPr/>
          <a:lstStyle/>
          <a:p>
            <a:r>
              <a:rPr lang="en-US" sz="2400" dirty="0" smtClean="0">
                <a:effectLst/>
              </a:rPr>
              <a:t>The activities are meant to appeal to a wide range of students (grades 3-12). Some activities have “extra”, more advanced components that may be above your grade level</a:t>
            </a:r>
            <a:r>
              <a:rPr lang="en-US" sz="2400" dirty="0">
                <a:effectLst/>
              </a:rPr>
              <a:t>. You are free to </a:t>
            </a:r>
            <a:r>
              <a:rPr lang="en-US" sz="2400" dirty="0" smtClean="0">
                <a:effectLst/>
              </a:rPr>
              <a:t>modify the activities to be relevant and appropriate for your class. </a:t>
            </a:r>
          </a:p>
          <a:p>
            <a:r>
              <a:rPr lang="en-US" sz="2400" dirty="0" smtClean="0">
                <a:effectLst/>
              </a:rPr>
              <a:t>The activities are outlined in your teacher packet, complete with background information and vocabulary words. </a:t>
            </a:r>
          </a:p>
          <a:p>
            <a:r>
              <a:rPr lang="en-US" sz="2400" dirty="0" smtClean="0">
                <a:effectLst/>
              </a:rPr>
              <a:t>You may also refer to the Activity Instructions document for full instructions. </a:t>
            </a:r>
            <a:endParaRPr lang="en-US" sz="2400" dirty="0"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980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31838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#1: Turbidity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366182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turbidity tube, measuring cup, waders, life jacket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83413" y="821599"/>
            <a:ext cx="579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1850F"/>
                </a:solidFill>
              </a:rPr>
              <a:t>How turbid is the water?</a:t>
            </a:r>
          </a:p>
        </p:txBody>
      </p:sp>
      <p:pic>
        <p:nvPicPr>
          <p:cNvPr id="9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79" y="300441"/>
            <a:ext cx="903270" cy="87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7" y="300441"/>
            <a:ext cx="903270" cy="8785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5575" y="4031368"/>
            <a:ext cx="5051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Turbidity is caused </a:t>
            </a:r>
            <a:r>
              <a:rPr lang="en-US" b="0" dirty="0"/>
              <a:t>by </a:t>
            </a:r>
            <a:r>
              <a:rPr lang="en-US" b="0" dirty="0" smtClean="0"/>
              <a:t>small </a:t>
            </a:r>
            <a:r>
              <a:rPr lang="en-US" b="0" dirty="0"/>
              <a:t>plants, animals, sand, mud, and </a:t>
            </a:r>
            <a:r>
              <a:rPr lang="en-US" b="0" dirty="0" smtClean="0"/>
              <a:t>pollutants suspended in the water.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High </a:t>
            </a:r>
            <a:r>
              <a:rPr lang="en-US" b="0" dirty="0"/>
              <a:t>turbidity levels can decrease </a:t>
            </a:r>
            <a:r>
              <a:rPr lang="en-US" b="0" dirty="0" smtClean="0"/>
              <a:t>dissolved oxygen and photosynthesis.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339131" y="2251835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Students use a turbidity tube and </a:t>
            </a:r>
            <a:r>
              <a:rPr lang="en-US" b="0" dirty="0" err="1" smtClean="0"/>
              <a:t>secchi</a:t>
            </a:r>
            <a:r>
              <a:rPr lang="en-US" b="0" dirty="0" smtClean="0"/>
              <a:t> disk to measure the cloudiness (turbidity) of the water.</a:t>
            </a:r>
          </a:p>
          <a:p>
            <a:r>
              <a:rPr lang="en-US" b="0" dirty="0" smtClean="0"/>
              <a:t>Students visually assess the river and determine possible causes for it’s appearance. </a:t>
            </a:r>
          </a:p>
        </p:txBody>
      </p:sp>
      <p:pic>
        <p:nvPicPr>
          <p:cNvPr id="1028" name="Picture 4" descr="https://c1.staticflickr.com/5/4120/4852045415_2cef9a840d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4736" r="12357" b="9571"/>
          <a:stretch/>
        </p:blipFill>
        <p:spPr bwMode="auto">
          <a:xfrm>
            <a:off x="5562600" y="2057400"/>
            <a:ext cx="3276600" cy="42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8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62000" y="3886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  <a:p>
            <a:endParaRPr lang="en-US" sz="2400" b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#2: Weather &amp; Wind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52500" y="873659"/>
            <a:ext cx="7239000" cy="609600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>
                <a:solidFill>
                  <a:srgbClr val="F1850F"/>
                </a:solidFill>
                <a:effectLst/>
                <a:latin typeface="Times" pitchFamily="18" charset="0"/>
                <a:cs typeface="Times" pitchFamily="18" charset="0"/>
              </a:rPr>
              <a:t>How do weather and wind affect water quality?</a:t>
            </a:r>
          </a:p>
          <a:p>
            <a:pPr>
              <a:buNone/>
            </a:pPr>
            <a:endParaRPr lang="en-US" sz="2400" dirty="0" smtClean="0">
              <a:effectLst/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endParaRPr lang="en-US" sz="2400" dirty="0" smtClean="0">
              <a:effectLst/>
              <a:latin typeface="Times" pitchFamily="18" charset="0"/>
              <a:cs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2004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</a:t>
            </a:r>
          </a:p>
          <a:p>
            <a:r>
              <a:rPr lang="en-US" b="0" dirty="0" smtClean="0">
                <a:solidFill>
                  <a:srgbClr val="FFFF00"/>
                </a:solidFill>
              </a:rPr>
              <a:t>Air thermometer</a:t>
            </a:r>
          </a:p>
          <a:p>
            <a:r>
              <a:rPr lang="en-US" b="0" dirty="0" smtClean="0">
                <a:solidFill>
                  <a:srgbClr val="FFFF00"/>
                </a:solidFill>
              </a:rPr>
              <a:t>Compass</a:t>
            </a:r>
          </a:p>
        </p:txBody>
      </p:sp>
      <p:pic>
        <p:nvPicPr>
          <p:cNvPr id="43010" name="Picture 2" descr="http://childdrivenlearning.files.wordpress.com/2012/05/weather_icons-copy.gif"/>
          <p:cNvPicPr>
            <a:picLocks noChangeAspect="1" noChangeArrowheads="1"/>
          </p:cNvPicPr>
          <p:nvPr/>
        </p:nvPicPr>
        <p:blipFill>
          <a:blip r:embed="rId3"/>
          <a:srcRect r="30571" b="65591"/>
          <a:stretch>
            <a:fillRect/>
          </a:stretch>
        </p:blipFill>
        <p:spPr bwMode="auto">
          <a:xfrm>
            <a:off x="1219200" y="1447800"/>
            <a:ext cx="4495800" cy="14531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43014" name="Picture 6" descr="http://childdrivenlearning.files.wordpress.com/2012/05/weather_icons-copy.gif"/>
          <p:cNvPicPr>
            <a:picLocks noChangeAspect="1" noChangeArrowheads="1"/>
          </p:cNvPicPr>
          <p:nvPr/>
        </p:nvPicPr>
        <p:blipFill>
          <a:blip r:embed="rId3"/>
          <a:srcRect t="68817" r="78682"/>
          <a:stretch>
            <a:fillRect/>
          </a:stretch>
        </p:blipFill>
        <p:spPr bwMode="auto">
          <a:xfrm>
            <a:off x="6172200" y="2971800"/>
            <a:ext cx="1447800" cy="14478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12" name="Picture 6" descr="http://childdrivenlearning.files.wordpress.com/2012/05/weather_icons-copy.gif"/>
          <p:cNvPicPr>
            <a:picLocks noChangeAspect="1" noChangeArrowheads="1"/>
          </p:cNvPicPr>
          <p:nvPr/>
        </p:nvPicPr>
        <p:blipFill>
          <a:blip r:embed="rId3"/>
          <a:srcRect t="34409" r="53997" b="32903"/>
          <a:stretch>
            <a:fillRect/>
          </a:stretch>
        </p:blipFill>
        <p:spPr bwMode="auto">
          <a:xfrm>
            <a:off x="3048000" y="2971800"/>
            <a:ext cx="3124200" cy="14478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13" name="Picture 6" descr="http://childdrivenlearning.files.wordpress.com/2012/05/weather_icons-copy.gif"/>
          <p:cNvPicPr>
            <a:picLocks noChangeAspect="1" noChangeArrowheads="1"/>
          </p:cNvPicPr>
          <p:nvPr/>
        </p:nvPicPr>
        <p:blipFill>
          <a:blip r:embed="rId3"/>
          <a:srcRect l="71809" t="34409" b="32903"/>
          <a:stretch>
            <a:fillRect/>
          </a:stretch>
        </p:blipFill>
        <p:spPr bwMode="auto">
          <a:xfrm>
            <a:off x="5715000" y="1447800"/>
            <a:ext cx="1914525" cy="14478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14" name="Content Placeholder 9"/>
          <p:cNvSpPr txBox="1">
            <a:spLocks/>
          </p:cNvSpPr>
          <p:nvPr/>
        </p:nvSpPr>
        <p:spPr bwMode="auto">
          <a:xfrm>
            <a:off x="533400" y="4606879"/>
            <a:ext cx="84581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0" dirty="0"/>
              <a:t>Students measure air temperature, observe current weather conditions, and determine how recent weather conditions could affect their data. </a:t>
            </a:r>
          </a:p>
          <a:p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High winds increase dissolved oxygen.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Heavy rains might flush pollutants into the river.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715000" y="2895600"/>
            <a:ext cx="1905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198438"/>
            <a:ext cx="8458200" cy="715962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#3: </a:t>
            </a:r>
            <a:r>
              <a:rPr lang="en-US" sz="3600" dirty="0" smtClean="0">
                <a:solidFill>
                  <a:srgbClr val="00B0F0"/>
                </a:solidFill>
              </a:rPr>
              <a:t>Environment at the Sampling Site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42900" y="909899"/>
            <a:ext cx="8382000" cy="457200"/>
          </a:xfrm>
        </p:spPr>
        <p:txBody>
          <a:bodyPr/>
          <a:lstStyle/>
          <a:p>
            <a:pPr algn="ctr">
              <a:buNone/>
            </a:pPr>
            <a:r>
              <a:rPr lang="en-US" sz="2200" dirty="0" smtClean="0">
                <a:solidFill>
                  <a:srgbClr val="F1850F"/>
                </a:solidFill>
                <a:effectLst/>
              </a:rPr>
              <a:t>How is each sample site unique?</a:t>
            </a:r>
            <a:endParaRPr lang="en-US" sz="2200" dirty="0">
              <a:solidFill>
                <a:srgbClr val="F1850F"/>
              </a:solidFill>
              <a:effectLst/>
            </a:endParaRPr>
          </a:p>
        </p:txBody>
      </p:sp>
      <p:sp>
        <p:nvSpPr>
          <p:cNvPr id="5" name="Text Box 8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342900" y="2281360"/>
            <a:ext cx="5105400" cy="13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None/>
            </a:pP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Students i</a:t>
            </a:r>
            <a:r>
              <a:rPr lang="en-US" sz="20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nvestigate and describe the make-up of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surrounding environment and how the land use potentially affects the river.</a:t>
            </a:r>
          </a:p>
          <a:p>
            <a:pPr marL="0" lvl="1" algn="ctr">
              <a:lnSpc>
                <a:spcPct val="90000"/>
              </a:lnSpc>
              <a:buNone/>
            </a:pPr>
            <a:endParaRPr lang="en-US" sz="700" b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None/>
            </a:pPr>
            <a:r>
              <a:rPr lang="en-US" sz="2000" dirty="0" smtClean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322719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</a:t>
            </a:r>
            <a:r>
              <a:rPr lang="en-US" b="0" dirty="0">
                <a:solidFill>
                  <a:srgbClr val="FFFF00"/>
                </a:solidFill>
              </a:rPr>
              <a:t> </a:t>
            </a:r>
            <a:r>
              <a:rPr lang="en-US" b="0" dirty="0" smtClean="0">
                <a:solidFill>
                  <a:srgbClr val="FFFF00"/>
                </a:solidFill>
              </a:rPr>
              <a:t>Measuring tape/stick, Waders, Life jacket, Field guides (optional)</a:t>
            </a:r>
          </a:p>
        </p:txBody>
      </p:sp>
      <p:pic>
        <p:nvPicPr>
          <p:cNvPr id="28674" name="Picture 2" descr="http://www.admiralmarinesolutions.com/sitebuildercontent/sitebuilderpictures/ligth4.JPG"/>
          <p:cNvPicPr>
            <a:picLocks noChangeAspect="1" noChangeArrowheads="1"/>
          </p:cNvPicPr>
          <p:nvPr/>
        </p:nvPicPr>
        <p:blipFill>
          <a:blip r:embed="rId3"/>
          <a:srcRect l="38356" t="28419"/>
          <a:stretch>
            <a:fillRect/>
          </a:stretch>
        </p:blipFill>
        <p:spPr bwMode="auto">
          <a:xfrm>
            <a:off x="5564303" y="3911879"/>
            <a:ext cx="3023120" cy="26316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04" y="1845002"/>
            <a:ext cx="3046566" cy="202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49118"/>
            <a:ext cx="4038600" cy="302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419600" y="2971800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#4: Sketch a Map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276557" y="1711590"/>
            <a:ext cx="4905043" cy="201205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effectLst/>
              </a:rPr>
              <a:t>Students explore and draw a map of the site, sampling locations, and major landmarks. </a:t>
            </a:r>
          </a:p>
          <a:p>
            <a:pPr algn="ctr">
              <a:buNone/>
            </a:pPr>
            <a:r>
              <a:rPr lang="en-US" sz="2000" dirty="0" smtClean="0">
                <a:effectLst/>
              </a:rPr>
              <a:t>Note: There is no Datasheet or laminated Instruction Sheet for this activity. </a:t>
            </a:r>
            <a:endParaRPr lang="en-US" sz="20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289" y="1290210"/>
            <a:ext cx="437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Colored pencils</a:t>
            </a:r>
          </a:p>
        </p:txBody>
      </p:sp>
      <p:pic>
        <p:nvPicPr>
          <p:cNvPr id="9" name="Picture 2" descr="E:\BRowan\Day in the Life\For Staff &amp; Partners\Publicity\ditl 515.jpg"/>
          <p:cNvPicPr>
            <a:picLocks noChangeAspect="1" noChangeArrowheads="1"/>
          </p:cNvPicPr>
          <p:nvPr/>
        </p:nvPicPr>
        <p:blipFill rotWithShape="1">
          <a:blip r:embed="rId3"/>
          <a:srcRect l="5975" t="3846" r="14702" b="7702"/>
          <a:stretch/>
        </p:blipFill>
        <p:spPr bwMode="auto">
          <a:xfrm>
            <a:off x="457200" y="3488253"/>
            <a:ext cx="3829717" cy="320303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3673" r="35479" b="42548"/>
          <a:stretch/>
        </p:blipFill>
        <p:spPr>
          <a:xfrm rot="16200000">
            <a:off x="4912218" y="2707782"/>
            <a:ext cx="4405289" cy="3561725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381000" y="870876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2200" b="0" kern="0" dirty="0" smtClean="0">
                <a:solidFill>
                  <a:srgbClr val="F1850F"/>
                </a:solidFill>
                <a:effectLst/>
              </a:rPr>
              <a:t>What are the features and landmarks of the sample site? </a:t>
            </a:r>
            <a:endParaRPr lang="en-US" sz="2200" b="0" kern="0" dirty="0">
              <a:solidFill>
                <a:srgbClr val="F1850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48684" y="3200400"/>
            <a:ext cx="4191000" cy="399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</a:rPr>
              <a:t>Cold water holds more oxygen than warm water.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</a:rPr>
              <a:t>Water </a:t>
            </a:r>
            <a:r>
              <a:rPr lang="en-US" b="0" dirty="0">
                <a:latin typeface="+mn-lt"/>
              </a:rPr>
              <a:t>temperature can affect feeding, spawning, and migration of fish. </a:t>
            </a:r>
            <a:endParaRPr lang="en-US" b="0" dirty="0" smtClean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</a:rPr>
              <a:t>Water temperature can change when heated water is dumped into the river (thermal pollution) or due to extreme temperature changes (weather). </a:t>
            </a:r>
            <a:endParaRPr lang="en-US" b="0" dirty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itchFamily="34" charset="0"/>
              <a:buChar char="•"/>
            </a:pPr>
            <a:endParaRPr lang="en-US" sz="1800" b="0" dirty="0"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347" y="1317771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Water Thermometer, meter stick, waders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#5: Water Temperature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Content Placeholder 9"/>
          <p:cNvSpPr txBox="1">
            <a:spLocks/>
          </p:cNvSpPr>
          <p:nvPr/>
        </p:nvSpPr>
        <p:spPr bwMode="auto">
          <a:xfrm>
            <a:off x="228600" y="816519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1850F"/>
                </a:solidFill>
                <a:uLnTx/>
                <a:uFillTx/>
                <a:latin typeface="+mn-lt"/>
                <a:ea typeface="+mn-ea"/>
                <a:cs typeface="+mn-cs"/>
              </a:rPr>
              <a:t>What temperature is the water? How does temperature affect water quality?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1850F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053484" y="1761934"/>
            <a:ext cx="35814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b="0" dirty="0" smtClean="0">
                <a:latin typeface="Palatino" charset="0"/>
              </a:rPr>
              <a:t>Students measure water temperature, record depth of sampling, and identify </a:t>
            </a:r>
            <a:r>
              <a:rPr lang="en-US" sz="1800" b="0" dirty="0" smtClean="0">
                <a:latin typeface="Palatino" charset="0"/>
              </a:rPr>
              <a:t>sources of </a:t>
            </a:r>
            <a:r>
              <a:rPr lang="en-US" sz="1800" b="0" dirty="0" smtClean="0">
                <a:solidFill>
                  <a:srgbClr val="FFFF00"/>
                </a:solidFill>
                <a:latin typeface="Palatino" charset="0"/>
              </a:rPr>
              <a:t>thermal pollution </a:t>
            </a:r>
            <a:r>
              <a:rPr lang="en-US" sz="1800" b="0" dirty="0" smtClean="0">
                <a:latin typeface="Palatino" charset="0"/>
              </a:rPr>
              <a:t>at the site. </a:t>
            </a:r>
            <a:endParaRPr lang="en-US" sz="1800" b="0" dirty="0">
              <a:latin typeface="Palatino" charset="0"/>
            </a:endParaRPr>
          </a:p>
        </p:txBody>
      </p:sp>
      <p:pic>
        <p:nvPicPr>
          <p:cNvPr id="9" name="Picture 2" descr="F:\Reinstein Woods\2013\Programs\Events\10-4-13 Day in the Life Buf River\Stiglmeier Cayuga\ditl 053.jpg"/>
          <p:cNvPicPr>
            <a:picLocks noChangeAspect="1" noChangeArrowheads="1"/>
          </p:cNvPicPr>
          <p:nvPr/>
        </p:nvPicPr>
        <p:blipFill>
          <a:blip r:embed="rId3"/>
          <a:srcRect l="27112" t="32315" r="22284" b="12359"/>
          <a:stretch>
            <a:fillRect/>
          </a:stretch>
        </p:blipFill>
        <p:spPr bwMode="auto">
          <a:xfrm>
            <a:off x="443173" y="2286000"/>
            <a:ext cx="4128827" cy="3385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96780" y="1998986"/>
            <a:ext cx="8750440" cy="219201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effectLst/>
              </a:rPr>
              <a:t>Students scoop for </a:t>
            </a:r>
            <a:r>
              <a:rPr lang="en-US" sz="2000" dirty="0" err="1" smtClean="0">
                <a:effectLst/>
              </a:rPr>
              <a:t>macroinvertebrates</a:t>
            </a:r>
            <a:r>
              <a:rPr lang="en-US" sz="2000" dirty="0" smtClean="0">
                <a:effectLst/>
              </a:rPr>
              <a:t>/aquatic animals, identify and record each species, and score their water quality based on their results.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Pollution Tolerance Index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Students complete a </a:t>
            </a:r>
            <a:r>
              <a:rPr lang="en-US" sz="2000" dirty="0" err="1" smtClean="0">
                <a:effectLst/>
              </a:rPr>
              <a:t>bioassessment</a:t>
            </a:r>
            <a:r>
              <a:rPr lang="en-US" sz="2000" dirty="0" smtClean="0">
                <a:effectLst/>
              </a:rPr>
              <a:t>, an inventory of living things that helps determine water quality.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Pollution tolerant vs. intolerant species: some </a:t>
            </a:r>
            <a:r>
              <a:rPr lang="en-US" sz="2000" dirty="0" err="1" smtClean="0">
                <a:effectLst/>
              </a:rPr>
              <a:t>macroinvertebrates</a:t>
            </a:r>
            <a:r>
              <a:rPr lang="en-US" sz="2000" dirty="0" smtClean="0">
                <a:effectLst/>
              </a:rPr>
              <a:t> are more sensitive to pollution than others. </a:t>
            </a:r>
            <a:endParaRPr lang="en-US" sz="2000" dirty="0">
              <a:effectLst/>
            </a:endParaRPr>
          </a:p>
        </p:txBody>
      </p:sp>
      <p:sp>
        <p:nvSpPr>
          <p:cNvPr id="16" name="Title 7"/>
          <p:cNvSpPr txBox="1">
            <a:spLocks/>
          </p:cNvSpPr>
          <p:nvPr/>
        </p:nvSpPr>
        <p:spPr bwMode="auto">
          <a:xfrm>
            <a:off x="457200" y="152400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#6: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Bioassessment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371789" y="881146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b="0" u="none" strike="noStrike" kern="0" cap="none" spc="0" normalizeH="0" baseline="0" noProof="0" dirty="0" smtClean="0">
                <a:ln>
                  <a:noFill/>
                </a:ln>
                <a:solidFill>
                  <a:srgbClr val="F1850F"/>
                </a:solidFill>
                <a:uLnTx/>
                <a:uFillTx/>
                <a:latin typeface="+mn-lt"/>
                <a:ea typeface="+mn-ea"/>
                <a:cs typeface="+mn-cs"/>
              </a:rPr>
              <a:t>What lives in the river, and what can that</a:t>
            </a:r>
            <a:r>
              <a:rPr kumimoji="0" lang="en-US" b="0" u="none" strike="noStrike" kern="0" cap="none" spc="0" normalizeH="0" noProof="0" dirty="0" smtClean="0">
                <a:ln>
                  <a:noFill/>
                </a:ln>
                <a:solidFill>
                  <a:srgbClr val="F1850F"/>
                </a:solidFill>
                <a:uLnTx/>
                <a:uFillTx/>
                <a:latin typeface="+mn-lt"/>
                <a:ea typeface="+mn-ea"/>
                <a:cs typeface="+mn-cs"/>
              </a:rPr>
              <a:t> tell us about water quality?</a:t>
            </a:r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rgbClr val="F1850F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780" y="1306452"/>
            <a:ext cx="875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Waders, life jacket, scoop nets, viewers, containers, shallow tubs, </a:t>
            </a:r>
            <a:r>
              <a:rPr lang="en-US" b="0" dirty="0" err="1" smtClean="0">
                <a:solidFill>
                  <a:srgbClr val="FFFF00"/>
                </a:solidFill>
              </a:rPr>
              <a:t>macroinvertebrate</a:t>
            </a:r>
            <a:r>
              <a:rPr lang="en-US" b="0" dirty="0" smtClean="0">
                <a:solidFill>
                  <a:srgbClr val="FFFF00"/>
                </a:solidFill>
              </a:rPr>
              <a:t> ID sheet, seine net </a:t>
            </a:r>
          </a:p>
        </p:txBody>
      </p:sp>
      <p:pic>
        <p:nvPicPr>
          <p:cNvPr id="11" name="Picture 2" descr="F:\Reinstein Woods\2013\Programs\Offsite\5-16-13 DITL at SenBluffs\senbluffs 114.jpg"/>
          <p:cNvPicPr>
            <a:picLocks noChangeAspect="1" noChangeArrowheads="1"/>
          </p:cNvPicPr>
          <p:nvPr/>
        </p:nvPicPr>
        <p:blipFill>
          <a:blip r:embed="rId3"/>
          <a:srcRect l="13932" t="16250" r="31250" b="22500"/>
          <a:stretch>
            <a:fillRect/>
          </a:stretch>
        </p:blipFill>
        <p:spPr bwMode="auto">
          <a:xfrm>
            <a:off x="2591790" y="4572000"/>
            <a:ext cx="2513138" cy="21060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2" name="Picture 3" descr="E:\BRowan\Day in the Life\For Staff &amp; Partners\Publicity\ditl 521.jpg"/>
          <p:cNvPicPr>
            <a:picLocks noChangeAspect="1" noChangeArrowheads="1"/>
          </p:cNvPicPr>
          <p:nvPr/>
        </p:nvPicPr>
        <p:blipFill>
          <a:blip r:embed="rId4"/>
          <a:srcRect l="28572" t="14285" r="15476" b="12704"/>
          <a:stretch>
            <a:fillRect/>
          </a:stretch>
        </p:blipFill>
        <p:spPr bwMode="auto">
          <a:xfrm>
            <a:off x="162189" y="4425727"/>
            <a:ext cx="2301913" cy="22529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4" name="Picture 2" descr="E:\BRowan\Day in the Life\For Staff &amp; Partners\Publicity\ditl 378.jpg"/>
          <p:cNvPicPr>
            <a:picLocks noChangeAspect="1" noChangeArrowheads="1"/>
          </p:cNvPicPr>
          <p:nvPr/>
        </p:nvPicPr>
        <p:blipFill>
          <a:blip r:embed="rId5"/>
          <a:srcRect t="26261" r="22727"/>
          <a:stretch>
            <a:fillRect/>
          </a:stretch>
        </p:blipFill>
        <p:spPr bwMode="auto">
          <a:xfrm rot="16200000">
            <a:off x="6736861" y="4486083"/>
            <a:ext cx="2555075" cy="18288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7" name="Picture 4" descr="F:\Reinstein Woods\2012\Programs\Guided Walks&amp;Programs\Kids in the Woods Summer Camp\Week 1 7-23 - 7-27\kitww1 187.jpg"/>
          <p:cNvPicPr>
            <a:picLocks noChangeAspect="1" noChangeArrowheads="1"/>
          </p:cNvPicPr>
          <p:nvPr/>
        </p:nvPicPr>
        <p:blipFill rotWithShape="1">
          <a:blip r:embed="rId6"/>
          <a:srcRect l="4035" r="2594" b="16072"/>
          <a:stretch/>
        </p:blipFill>
        <p:spPr bwMode="auto">
          <a:xfrm rot="16200000">
            <a:off x="4776053" y="4532414"/>
            <a:ext cx="2563222" cy="1727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04919"/>
            <a:ext cx="8229600" cy="838200"/>
          </a:xfrm>
        </p:spPr>
        <p:txBody>
          <a:bodyPr/>
          <a:lstStyle/>
          <a:p>
            <a:r>
              <a:rPr lang="en-US" sz="2800" dirty="0" smtClean="0">
                <a:solidFill>
                  <a:srgbClr val="00B0F0"/>
                </a:solidFill>
              </a:rPr>
              <a:t>#7: Water Chemistry - Dissolved </a:t>
            </a:r>
            <a:r>
              <a:rPr lang="en-US" sz="2800" dirty="0">
                <a:solidFill>
                  <a:srgbClr val="00B0F0"/>
                </a:solidFill>
              </a:rPr>
              <a:t>Oxygen (DO)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2286000" y="729448"/>
            <a:ext cx="4572000" cy="533400"/>
          </a:xfrm>
        </p:spPr>
        <p:txBody>
          <a:bodyPr/>
          <a:lstStyle/>
          <a:p>
            <a:pPr algn="ctr">
              <a:buNone/>
            </a:pPr>
            <a:r>
              <a:rPr lang="en-US" sz="2200" dirty="0" smtClean="0">
                <a:solidFill>
                  <a:srgbClr val="F1850F"/>
                </a:solidFill>
                <a:effectLst/>
                <a:latin typeface="+mj-lt"/>
              </a:rPr>
              <a:t>How much oxygen is in the water?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06167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Water </a:t>
            </a:r>
            <a:r>
              <a:rPr lang="en-US" b="0" dirty="0">
                <a:solidFill>
                  <a:srgbClr val="FFFF00"/>
                </a:solidFill>
              </a:rPr>
              <a:t>chemistry kit, waders, water thermometer, container for waste chemicals</a:t>
            </a: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93940" y="3200400"/>
            <a:ext cx="3637922" cy="254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A healthy stream DO range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is 5 – 11 ppm.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Photosynthesis and windy conditions ADD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oxygen to water.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Decomposition, respiration, and pollution SUBTRACT oxygen from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water.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66700" y="1814053"/>
            <a:ext cx="84201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0" dirty="0" smtClean="0">
                <a:latin typeface="Palatino" charset="0"/>
              </a:rPr>
              <a:t>Students measure DO levels by dissolving tablets in a water sample and matching the sample color to the DO chart. </a:t>
            </a:r>
          </a:p>
          <a:p>
            <a:pPr algn="ctr"/>
            <a:r>
              <a:rPr lang="en-US" b="0" dirty="0" smtClean="0">
                <a:latin typeface="Palatino" charset="0"/>
              </a:rPr>
              <a:t>Optional advanced activity: Determine percent (%) saturation</a:t>
            </a:r>
            <a:r>
              <a:rPr lang="en-US" b="0" dirty="0">
                <a:latin typeface="Palatino" charset="0"/>
              </a:rPr>
              <a:t> </a:t>
            </a:r>
            <a:r>
              <a:rPr lang="en-US" b="0" dirty="0" smtClean="0">
                <a:latin typeface="Palatino" charset="0"/>
              </a:rPr>
              <a:t>– to what degree the water is saturated with oxygen.</a:t>
            </a:r>
          </a:p>
        </p:txBody>
      </p:sp>
      <p:pic>
        <p:nvPicPr>
          <p:cNvPr id="9" name="Picture 2" descr="Scanned-image-0"/>
          <p:cNvPicPr>
            <a:picLocks noChangeAspect="1" noChangeArrowheads="1"/>
          </p:cNvPicPr>
          <p:nvPr/>
        </p:nvPicPr>
        <p:blipFill rotWithShape="1">
          <a:blip r:embed="rId3"/>
          <a:srcRect l="4427" t="2415" r="52458" b="83599"/>
          <a:stretch/>
        </p:blipFill>
        <p:spPr bwMode="auto">
          <a:xfrm rot="5400000">
            <a:off x="2803225" y="4108103"/>
            <a:ext cx="3213799" cy="1371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22222" r="38914" b="28889"/>
          <a:stretch/>
        </p:blipFill>
        <p:spPr>
          <a:xfrm>
            <a:off x="5150353" y="3200400"/>
            <a:ext cx="3795704" cy="320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30"/>
            <a:ext cx="8229600" cy="808038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  <a:effectLst/>
              </a:rPr>
              <a:t>DITL Teacher Materials</a:t>
            </a:r>
            <a:endParaRPr lang="en-US" sz="4000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395" y="1721575"/>
            <a:ext cx="8633209" cy="3581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effectLst/>
              </a:rPr>
              <a:t>Important teacher materials: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effectLst/>
              </a:rPr>
              <a:t>Teacher Information Packet</a:t>
            </a:r>
            <a:r>
              <a:rPr lang="en-US" sz="2000" dirty="0" smtClean="0">
                <a:effectLst/>
              </a:rPr>
              <a:t>: Event information, background and activity instructions.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effectLst/>
              </a:rPr>
              <a:t>Student Activity Packet</a:t>
            </a:r>
            <a:r>
              <a:rPr lang="en-US" sz="2000" dirty="0" smtClean="0">
                <a:effectLst/>
              </a:rPr>
              <a:t>: student worksheets for day of the event. 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effectLst/>
              </a:rPr>
              <a:t>Master Datasheets</a:t>
            </a:r>
            <a:r>
              <a:rPr lang="en-US" sz="2000" dirty="0" smtClean="0">
                <a:effectLst/>
              </a:rPr>
              <a:t>: fill this out with all your data at end of event and send to </a:t>
            </a:r>
            <a:r>
              <a:rPr lang="en-US" sz="2000" dirty="0" err="1" smtClean="0">
                <a:effectLst/>
              </a:rPr>
              <a:t>Reinstein</a:t>
            </a:r>
            <a:r>
              <a:rPr lang="en-US" sz="2000" dirty="0" smtClean="0">
                <a:effectLst/>
              </a:rPr>
              <a:t> Woods. 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  <a:effectLst/>
              </a:rPr>
              <a:t>Sample Site Description/Map</a:t>
            </a:r>
            <a:r>
              <a:rPr lang="en-US" sz="2000" dirty="0">
                <a:effectLst/>
              </a:rPr>
              <a:t>: your school’s unique site where you will sample during the event. </a:t>
            </a:r>
            <a:endParaRPr lang="en-US" sz="2000" dirty="0" smtClean="0">
              <a:effectLst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effectLst/>
              </a:rPr>
              <a:t>Model Release</a:t>
            </a:r>
            <a:r>
              <a:rPr lang="en-US" sz="2000" dirty="0" smtClean="0">
                <a:effectLst/>
              </a:rPr>
              <a:t>: permission to take pictures of students during the event. Must be signed by parent/guardian. </a:t>
            </a:r>
            <a:endParaRPr lang="en-US" sz="2000" dirty="0">
              <a:effectLst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199" y="875368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kern="0" dirty="0" smtClean="0">
                <a:solidFill>
                  <a:schemeClr val="tx1"/>
                </a:solidFill>
                <a:effectLst/>
              </a:rPr>
              <a:t>These documents are all available for download online at:</a:t>
            </a:r>
          </a:p>
          <a:p>
            <a:pPr eaLnBrk="1" hangingPunct="1"/>
            <a:r>
              <a:rPr lang="en-US" sz="2000" b="0" u="sng" kern="0" dirty="0" smtClean="0">
                <a:solidFill>
                  <a:schemeClr val="tx1"/>
                </a:solidFill>
                <a:effectLst/>
                <a:hlinkClick r:id="rId3"/>
              </a:rPr>
              <a:t>www.reinsteinwoods.org/dayinthelife/teachers</a:t>
            </a:r>
            <a:endParaRPr lang="en-US" sz="2000" b="0" u="sng" kern="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en-US" sz="2000" b="0" kern="0" dirty="0" smtClean="0">
                <a:solidFill>
                  <a:schemeClr val="tx1"/>
                </a:solidFill>
                <a:effectLst/>
              </a:rPr>
              <a:t>You may wish to reference these documents </a:t>
            </a:r>
            <a:r>
              <a:rPr lang="en-US" sz="2000" b="0" kern="0" dirty="0">
                <a:solidFill>
                  <a:schemeClr val="tx1"/>
                </a:solidFill>
                <a:effectLst/>
              </a:rPr>
              <a:t>d</a:t>
            </a:r>
            <a:r>
              <a:rPr lang="en-US" sz="2000" b="0" kern="0" dirty="0" smtClean="0">
                <a:solidFill>
                  <a:schemeClr val="tx1"/>
                </a:solidFill>
                <a:effectLst/>
              </a:rPr>
              <a:t>uring this training. </a:t>
            </a:r>
            <a:endParaRPr lang="en-US" sz="2000" b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5395" y="5203325"/>
            <a:ext cx="8633209" cy="134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000" b="1" kern="0" dirty="0" smtClean="0">
                <a:solidFill>
                  <a:srgbClr val="FFFF00"/>
                </a:solidFill>
                <a:effectLst/>
              </a:rPr>
              <a:t>Supplemental materials:</a:t>
            </a:r>
          </a:p>
          <a:p>
            <a:pPr lvl="1" eaLnBrk="1" hangingPunct="1"/>
            <a:r>
              <a:rPr lang="en-US" sz="1800" b="0" kern="0" dirty="0" smtClean="0">
                <a:effectLst/>
              </a:rPr>
              <a:t>Includes maps of the rivers and samples sites, fish and </a:t>
            </a:r>
            <a:r>
              <a:rPr lang="en-US" sz="1800" b="0" kern="0" dirty="0" err="1" smtClean="0">
                <a:effectLst/>
              </a:rPr>
              <a:t>macroinvertebrate</a:t>
            </a:r>
            <a:r>
              <a:rPr lang="en-US" sz="1800" b="0" kern="0" dirty="0" smtClean="0">
                <a:effectLst/>
              </a:rPr>
              <a:t> (bug) identification, history of the Buffalo River, etc. </a:t>
            </a:r>
            <a:r>
              <a:rPr lang="en-US" sz="1800" b="0" kern="0" dirty="0" err="1" smtClean="0">
                <a:effectLst/>
              </a:rPr>
              <a:t>Reinstein</a:t>
            </a:r>
            <a:r>
              <a:rPr lang="en-US" sz="1800" b="0" kern="0" dirty="0" smtClean="0">
                <a:effectLst/>
              </a:rPr>
              <a:t> Woods will bring these materials to the event. </a:t>
            </a:r>
          </a:p>
          <a:p>
            <a:pPr eaLnBrk="1" hangingPunct="1"/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18696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#7: Water Chemistry - pH</a:t>
            </a:r>
          </a:p>
        </p:txBody>
      </p:sp>
      <p:sp>
        <p:nvSpPr>
          <p:cNvPr id="174084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333500" y="938527"/>
            <a:ext cx="6477000" cy="4572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>
                <a:solidFill>
                  <a:srgbClr val="F1850F"/>
                </a:solidFill>
                <a:effectLst/>
              </a:rPr>
              <a:t>How acidic or basic is the water? Is it suitable for life?</a:t>
            </a:r>
            <a:endParaRPr lang="en-US" sz="2000" dirty="0">
              <a:solidFill>
                <a:srgbClr val="F1850F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355632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Equipment: </a:t>
            </a:r>
            <a:r>
              <a:rPr lang="en-US" b="0" dirty="0" smtClean="0">
                <a:solidFill>
                  <a:srgbClr val="FFFF00"/>
                </a:solidFill>
              </a:rPr>
              <a:t>Water chemistry kit, waders, container for waste chemicals</a:t>
            </a:r>
          </a:p>
        </p:txBody>
      </p:sp>
      <p:pic>
        <p:nvPicPr>
          <p:cNvPr id="11" name="irc_mi" descr="http://www.epa.gov/climatechange/images/indicator_downloads/pHscale-download-2012.png"/>
          <p:cNvPicPr/>
          <p:nvPr/>
        </p:nvPicPr>
        <p:blipFill>
          <a:blip r:embed="rId3" cstate="print"/>
          <a:srcRect l="1653" t="7110" r="65670" b="15223"/>
          <a:stretch>
            <a:fillRect/>
          </a:stretch>
        </p:blipFill>
        <p:spPr bwMode="auto">
          <a:xfrm>
            <a:off x="3810000" y="2264490"/>
            <a:ext cx="1752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006899" y="1856741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 Scale</a:t>
            </a:r>
            <a:endParaRPr lang="en-US" dirty="0"/>
          </a:p>
        </p:txBody>
      </p:sp>
      <p:pic>
        <p:nvPicPr>
          <p:cNvPr id="10" name="Picture 2" descr="F:\Reinstein Woods\2013\Programs\Events\10-4-13 Day in the Life Buf River\Cazenovia\ditl 507.jpg"/>
          <p:cNvPicPr>
            <a:picLocks noChangeAspect="1" noChangeArrowheads="1"/>
          </p:cNvPicPr>
          <p:nvPr/>
        </p:nvPicPr>
        <p:blipFill rotWithShape="1">
          <a:blip r:embed="rId4"/>
          <a:srcRect l="36775" t="19612" r="25930" b="37272"/>
          <a:stretch/>
        </p:blipFill>
        <p:spPr bwMode="auto">
          <a:xfrm rot="16200000">
            <a:off x="5512365" y="2447352"/>
            <a:ext cx="3709649" cy="3216689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35653" y="2146139"/>
            <a:ext cx="33909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0" dirty="0" smtClean="0">
                <a:latin typeface="Palatino" charset="0"/>
              </a:rPr>
              <a:t>Students measure pH levels by dissolving tablets or test strips in a water sample and matching the sample color to the pH chart. </a:t>
            </a:r>
          </a:p>
        </p:txBody>
      </p:sp>
      <p:sp>
        <p:nvSpPr>
          <p:cNvPr id="16" name="Rectangle 3"/>
          <p:cNvSpPr txBox="1">
            <a:spLocks noRot="1" noChangeArrowheads="1"/>
          </p:cNvSpPr>
          <p:nvPr/>
        </p:nvSpPr>
        <p:spPr bwMode="auto">
          <a:xfrm>
            <a:off x="157621" y="3836327"/>
            <a:ext cx="3637922" cy="207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A healthy stream pH range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is 6.5 – 8.2.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Acid rain lowers pH (more acidic).</a:t>
            </a:r>
            <a:endParaRPr kumimoji="0" lang="en-US" sz="1800" b="0" i="0" u="none" strike="noStrike" kern="0" cap="none" spc="0" normalizeH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Many organisms are very sensitive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to pH changes.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Time Fillers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8176" y="914400"/>
            <a:ext cx="4419600" cy="5303838"/>
          </a:xfrm>
        </p:spPr>
        <p:txBody>
          <a:bodyPr/>
          <a:lstStyle/>
          <a:p>
            <a:r>
              <a:rPr lang="en-US" sz="2000" dirty="0" smtClean="0">
                <a:effectLst/>
              </a:rPr>
              <a:t>“Field Observation” boxes in student packet have extra activities and encourage students to think about results.</a:t>
            </a:r>
          </a:p>
          <a:p>
            <a:r>
              <a:rPr lang="en-US" sz="2000" dirty="0" smtClean="0">
                <a:effectLst/>
              </a:rPr>
              <a:t>Scoop for </a:t>
            </a:r>
            <a:r>
              <a:rPr lang="en-US" sz="2000" dirty="0" err="1" smtClean="0">
                <a:effectLst/>
              </a:rPr>
              <a:t>macroinvertebrates</a:t>
            </a:r>
            <a:r>
              <a:rPr lang="en-US" sz="2000" dirty="0" smtClean="0">
                <a:effectLst/>
              </a:rPr>
              <a:t>.</a:t>
            </a:r>
          </a:p>
          <a:p>
            <a:r>
              <a:rPr lang="en-US" sz="2000" dirty="0" smtClean="0">
                <a:effectLst/>
              </a:rPr>
              <a:t>Have students share their data results.</a:t>
            </a:r>
          </a:p>
          <a:p>
            <a:r>
              <a:rPr lang="en-US" sz="2000" dirty="0" smtClean="0">
                <a:effectLst/>
              </a:rPr>
              <a:t>Partners: can discuss their organization’s connection to the river and/or do additional testing. </a:t>
            </a:r>
          </a:p>
          <a:p>
            <a:r>
              <a:rPr lang="en-US" sz="2000" dirty="0" smtClean="0">
                <a:effectLst/>
              </a:rPr>
              <a:t>Staff, Partners, and Volunteers: can discuss a variety of river-related topics. </a:t>
            </a:r>
          </a:p>
          <a:p>
            <a:r>
              <a:rPr lang="en-US" sz="2000" dirty="0" smtClean="0">
                <a:effectLst/>
              </a:rPr>
              <a:t>Explore sample site/ID plants &amp; animals.</a:t>
            </a:r>
          </a:p>
          <a:p>
            <a:r>
              <a:rPr lang="en-US" sz="2000" dirty="0" smtClean="0">
                <a:effectLst/>
              </a:rPr>
              <a:t>“10 Cool Facts about the Buffalo River Watershed” sheet.</a:t>
            </a:r>
            <a:endParaRPr lang="en-US" sz="2000" dirty="0">
              <a:effectLst/>
            </a:endParaRPr>
          </a:p>
          <a:p>
            <a:endParaRPr lang="en-US" sz="20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/>
          <a:stretch/>
        </p:blipFill>
        <p:spPr>
          <a:xfrm>
            <a:off x="4767776" y="1676400"/>
            <a:ext cx="4173024" cy="3348124"/>
          </a:xfrm>
        </p:spPr>
      </p:pic>
    </p:spTree>
    <p:extLst>
      <p:ext uri="{BB962C8B-B14F-4D97-AF65-F5344CB8AC3E}">
        <p14:creationId xmlns:p14="http://schemas.microsoft.com/office/powerpoint/2010/main" val="2879140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End of Event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4038600" cy="3733800"/>
          </a:xfrm>
        </p:spPr>
        <p:txBody>
          <a:bodyPr/>
          <a:lstStyle/>
          <a:p>
            <a:r>
              <a:rPr lang="en-US" sz="2400" dirty="0" smtClean="0">
                <a:effectLst/>
              </a:rPr>
              <a:t>Students help collect and clean equipment and return it to the bin.</a:t>
            </a:r>
          </a:p>
          <a:p>
            <a:r>
              <a:rPr lang="en-US" sz="2400" dirty="0" smtClean="0">
                <a:effectLst/>
              </a:rPr>
              <a:t>Ensure sample site and its facilities are left in good order. </a:t>
            </a:r>
          </a:p>
          <a:p>
            <a:r>
              <a:rPr lang="en-US" sz="2400" dirty="0" smtClean="0">
                <a:effectLst/>
              </a:rPr>
              <a:t>Have students share something they learned/a way to protect the river. </a:t>
            </a:r>
            <a:endParaRPr lang="en-US" sz="2400" dirty="0"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3333" r="23750" b="3333"/>
          <a:stretch/>
        </p:blipFill>
        <p:spPr>
          <a:xfrm>
            <a:off x="4572000" y="1695651"/>
            <a:ext cx="4290168" cy="352697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086" y="5334000"/>
            <a:ext cx="4038600" cy="95091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effectLst/>
              </a:rPr>
              <a:t>The tarp is a great place to collect equipment. 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922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Reinstein Woods\2013\Programs\Events\10-4-13 DITL BR\Burchfield Buffalo Creek\ditl 362.jpg"/>
          <p:cNvPicPr>
            <a:picLocks noChangeAspect="1" noChangeArrowheads="1"/>
          </p:cNvPicPr>
          <p:nvPr/>
        </p:nvPicPr>
        <p:blipFill>
          <a:blip r:embed="rId3"/>
          <a:srcRect l="14184" r="2909"/>
          <a:stretch>
            <a:fillRect/>
          </a:stretch>
        </p:blipFill>
        <p:spPr bwMode="auto">
          <a:xfrm>
            <a:off x="5410200" y="1484151"/>
            <a:ext cx="3352800" cy="292729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100314"/>
            <a:ext cx="8534400" cy="656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Contact Us/Links</a:t>
            </a:r>
          </a:p>
          <a:p>
            <a:pPr algn="ctr"/>
            <a:r>
              <a:rPr lang="en-US" sz="2400" b="0" dirty="0" smtClean="0"/>
              <a:t>You will receive a final event confirmation in September. </a:t>
            </a:r>
          </a:p>
          <a:p>
            <a:pPr algn="ctr"/>
            <a:r>
              <a:rPr lang="en-US" sz="2400" b="0" dirty="0" smtClean="0"/>
              <a:t>We look forward to seeing you on the Buffalo River!</a:t>
            </a:r>
            <a:endParaRPr lang="en-US" sz="2400" b="0" dirty="0"/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Please direct questions/concerns to:</a:t>
            </a:r>
          </a:p>
          <a:p>
            <a:r>
              <a:rPr lang="en-US" b="0" dirty="0" smtClean="0"/>
              <a:t>Brittany Rowan</a:t>
            </a:r>
          </a:p>
          <a:p>
            <a:r>
              <a:rPr lang="en-US" b="0" dirty="0">
                <a:hlinkClick r:id="rId4"/>
              </a:rPr>
              <a:t>b</a:t>
            </a:r>
            <a:r>
              <a:rPr lang="en-US" b="0" dirty="0" smtClean="0">
                <a:hlinkClick r:id="rId4"/>
              </a:rPr>
              <a:t>rittany.rowan@dec.ny.gov</a:t>
            </a:r>
            <a:endParaRPr lang="en-US" b="0" dirty="0" smtClean="0"/>
          </a:p>
          <a:p>
            <a:r>
              <a:rPr lang="en-US" b="0" dirty="0" smtClean="0"/>
              <a:t>716-683-5959 x205</a:t>
            </a:r>
          </a:p>
          <a:p>
            <a:r>
              <a:rPr lang="en-US" b="0" dirty="0" err="1" smtClean="0"/>
              <a:t>Reinstein</a:t>
            </a:r>
            <a:r>
              <a:rPr lang="en-US" b="0" dirty="0" smtClean="0"/>
              <a:t> Woods</a:t>
            </a:r>
          </a:p>
          <a:p>
            <a:r>
              <a:rPr lang="en-US" b="0" dirty="0" smtClean="0"/>
              <a:t>93 </a:t>
            </a:r>
            <a:r>
              <a:rPr lang="en-US" b="0" dirty="0" err="1" smtClean="0"/>
              <a:t>Honorine</a:t>
            </a:r>
            <a:r>
              <a:rPr lang="en-US" b="0" dirty="0" smtClean="0"/>
              <a:t> Drive</a:t>
            </a:r>
          </a:p>
          <a:p>
            <a:r>
              <a:rPr lang="en-US" b="0" dirty="0" smtClean="0"/>
              <a:t>Depew, NY 14043</a:t>
            </a:r>
          </a:p>
          <a:p>
            <a:endParaRPr lang="en-US" sz="1050" dirty="0" smtClean="0">
              <a:solidFill>
                <a:srgbClr val="FFFF00"/>
              </a:solidFill>
            </a:endParaRPr>
          </a:p>
          <a:p>
            <a:r>
              <a:rPr lang="en-US" sz="1600" dirty="0" smtClean="0"/>
              <a:t>A Day in the Life of the Buffalo River website:</a:t>
            </a:r>
          </a:p>
          <a:p>
            <a:r>
              <a:rPr lang="en-US" sz="1600" b="0" u="sng" dirty="0" smtClean="0">
                <a:solidFill>
                  <a:srgbClr val="FFC000"/>
                </a:solidFill>
                <a:hlinkClick r:id="rId5"/>
              </a:rPr>
              <a:t>www.reinsteinwoods.org/dayinthelife</a:t>
            </a:r>
            <a:endParaRPr lang="en-US" sz="1600" b="0" u="sng" dirty="0" smtClean="0">
              <a:solidFill>
                <a:srgbClr val="FFC000"/>
              </a:solidFill>
            </a:endParaRPr>
          </a:p>
          <a:p>
            <a:r>
              <a:rPr lang="en-US" sz="1600" dirty="0" smtClean="0"/>
              <a:t>Data website:</a:t>
            </a:r>
          </a:p>
          <a:p>
            <a:r>
              <a:rPr lang="en-US" sz="1600" b="0" u="sng" dirty="0" smtClean="0">
                <a:solidFill>
                  <a:srgbClr val="00B0F0"/>
                </a:solidFill>
                <a:hlinkClick r:id="rId6"/>
              </a:rPr>
              <a:t>http</a:t>
            </a:r>
            <a:r>
              <a:rPr lang="en-US" sz="1600" b="0" u="sng" dirty="0">
                <a:solidFill>
                  <a:srgbClr val="00B0F0"/>
                </a:solidFill>
                <a:hlinkClick r:id="rId6"/>
              </a:rPr>
              <a:t>://</a:t>
            </a:r>
            <a:r>
              <a:rPr lang="en-US" sz="1600" b="0" u="sng" dirty="0" smtClean="0">
                <a:solidFill>
                  <a:srgbClr val="00B0F0"/>
                </a:solidFill>
                <a:hlinkClick r:id="rId6"/>
              </a:rPr>
              <a:t>communityservice.buffalostate.edu/BuffaloRiver/index.html</a:t>
            </a:r>
            <a:endParaRPr lang="en-US" sz="1600" b="0" u="sng" dirty="0" smtClean="0">
              <a:solidFill>
                <a:srgbClr val="00B0F0"/>
              </a:solidFill>
            </a:endParaRPr>
          </a:p>
          <a:p>
            <a:endParaRPr lang="en-US" sz="1400" b="0" u="sng" dirty="0"/>
          </a:p>
          <a:p>
            <a:endParaRPr lang="en-US" sz="300" b="0" u="sng" dirty="0" smtClean="0"/>
          </a:p>
          <a:p>
            <a:r>
              <a:rPr lang="en-US" sz="1600" dirty="0" smtClean="0"/>
              <a:t>Friends of </a:t>
            </a:r>
            <a:r>
              <a:rPr lang="en-US" sz="1600" dirty="0" err="1" smtClean="0"/>
              <a:t>Reinstein</a:t>
            </a:r>
            <a:r>
              <a:rPr lang="en-US" sz="1600" dirty="0" smtClean="0"/>
              <a:t> Woods</a:t>
            </a:r>
          </a:p>
          <a:p>
            <a:r>
              <a:rPr lang="en-US" sz="1600" b="0" dirty="0" smtClean="0">
                <a:hlinkClick r:id="rId7"/>
              </a:rPr>
              <a:t>www.reinsteinwoods.org</a:t>
            </a:r>
            <a:endParaRPr lang="en-US" sz="1600" b="0" dirty="0" smtClean="0"/>
          </a:p>
          <a:p>
            <a:endParaRPr lang="en-US" sz="1400" b="0" dirty="0" smtClean="0"/>
          </a:p>
          <a:p>
            <a:endParaRPr lang="en-US" sz="300" b="0" dirty="0"/>
          </a:p>
          <a:p>
            <a:r>
              <a:rPr lang="en-US" sz="1600" dirty="0" smtClean="0"/>
              <a:t>Dept. of </a:t>
            </a:r>
            <a:r>
              <a:rPr lang="en-US" sz="1600" dirty="0" err="1" smtClean="0"/>
              <a:t>Enviornmental</a:t>
            </a:r>
            <a:r>
              <a:rPr lang="en-US" sz="1600" dirty="0" smtClean="0"/>
              <a:t> Conservation – </a:t>
            </a:r>
            <a:r>
              <a:rPr lang="en-US" sz="1600" dirty="0" err="1" smtClean="0"/>
              <a:t>Reinstein</a:t>
            </a:r>
            <a:r>
              <a:rPr lang="en-US" sz="1600" dirty="0" smtClean="0"/>
              <a:t> Woods</a:t>
            </a:r>
          </a:p>
          <a:p>
            <a:r>
              <a:rPr lang="en-US" sz="1600" b="0" dirty="0">
                <a:hlinkClick r:id="rId8"/>
              </a:rPr>
              <a:t>http://</a:t>
            </a:r>
            <a:r>
              <a:rPr lang="en-US" sz="1600" b="0" dirty="0" smtClean="0">
                <a:hlinkClick r:id="rId8"/>
              </a:rPr>
              <a:t>www.dec.ny.gov/education/1837.html</a:t>
            </a:r>
            <a:endParaRPr lang="en-US" sz="1600" b="0" dirty="0" smtClean="0"/>
          </a:p>
          <a:p>
            <a:endParaRPr 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What is “A Day in the Life”?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3"/>
          </p:nvPr>
        </p:nvSpPr>
        <p:spPr>
          <a:xfrm>
            <a:off x="152400" y="762000"/>
            <a:ext cx="8839200" cy="2286000"/>
          </a:xfrm>
        </p:spPr>
        <p:txBody>
          <a:bodyPr/>
          <a:lstStyle/>
          <a:p>
            <a:pPr algn="ctr">
              <a:buNone/>
            </a:pPr>
            <a:r>
              <a:rPr lang="en-US" sz="2200" u="sng" dirty="0" smtClean="0">
                <a:solidFill>
                  <a:srgbClr val="FFFF00"/>
                </a:solidFill>
                <a:effectLst/>
              </a:rPr>
              <a:t>“A Day in the Life” is all about hands-on discovery!</a:t>
            </a:r>
          </a:p>
          <a:p>
            <a:pPr algn="ctr">
              <a:buNone/>
            </a:pPr>
            <a:endParaRPr lang="en-US" sz="300" u="sng" dirty="0" smtClean="0">
              <a:solidFill>
                <a:srgbClr val="FFFF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Each school is assigned to a “sample site” along the Buffalo River or its tributaries. Students collect and record data to create a “snapshot” of the river’s current conditions.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effectLst/>
              </a:rPr>
              <a:t>Data is then shared on the Web so participants can see how their site fits into the entire Buffalo River watershed.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9" name="Picture 5" descr="F:\Reinstein Woods\2013\Programs\Offsite\5-16-13 DITL at SenBluffs\senbluffs 053.jpg"/>
          <p:cNvPicPr>
            <a:picLocks noChangeAspect="1" noChangeArrowheads="1"/>
          </p:cNvPicPr>
          <p:nvPr/>
        </p:nvPicPr>
        <p:blipFill>
          <a:blip r:embed="rId3"/>
          <a:srcRect l="15053" t="25109" r="8602" b="11899"/>
          <a:stretch>
            <a:fillRect/>
          </a:stretch>
        </p:blipFill>
        <p:spPr bwMode="auto">
          <a:xfrm>
            <a:off x="609601" y="4666900"/>
            <a:ext cx="3048000" cy="18862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6" name="Content Placeholder 12" descr="BreezyPointDSCN1652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4125" r="8163" b="14125"/>
          <a:stretch>
            <a:fillRect/>
          </a:stretch>
        </p:blipFill>
        <p:spPr>
          <a:xfrm>
            <a:off x="4724401" y="4664202"/>
            <a:ext cx="3200400" cy="1888997"/>
          </a:xfrm>
          <a:ln>
            <a:solidFill>
              <a:schemeClr val="bg2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" y="2994392"/>
            <a:ext cx="74857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There are four main parts of the Buffalo River event: </a:t>
            </a:r>
          </a:p>
          <a:p>
            <a:r>
              <a:rPr lang="en-US" sz="1800" b="0" dirty="0" smtClean="0">
                <a:solidFill>
                  <a:srgbClr val="FFFF00"/>
                </a:solidFill>
              </a:rPr>
              <a:t>The Historical River: </a:t>
            </a:r>
            <a:r>
              <a:rPr lang="en-US" sz="1800" b="0" dirty="0" smtClean="0"/>
              <a:t>how the river’s past influences its present.</a:t>
            </a:r>
          </a:p>
          <a:p>
            <a:r>
              <a:rPr lang="en-US" sz="1800" b="0" dirty="0" smtClean="0">
                <a:solidFill>
                  <a:srgbClr val="FFFF00"/>
                </a:solidFill>
              </a:rPr>
              <a:t>The Physical River: </a:t>
            </a:r>
            <a:r>
              <a:rPr lang="en-US" sz="1800" b="0" dirty="0" smtClean="0"/>
              <a:t>temperature, weather, wind and environment at the site.</a:t>
            </a:r>
          </a:p>
          <a:p>
            <a:r>
              <a:rPr lang="en-US" sz="1800" b="0" dirty="0" smtClean="0">
                <a:solidFill>
                  <a:srgbClr val="FFFF00"/>
                </a:solidFill>
              </a:rPr>
              <a:t>The Zoological River: </a:t>
            </a:r>
            <a:r>
              <a:rPr lang="en-US" sz="1800" b="0" dirty="0" smtClean="0"/>
              <a:t>collect and identify animals to determine water quality.</a:t>
            </a:r>
          </a:p>
          <a:p>
            <a:r>
              <a:rPr lang="en-US" sz="1800" b="0" dirty="0" smtClean="0">
                <a:solidFill>
                  <a:srgbClr val="FFFF00"/>
                </a:solidFill>
              </a:rPr>
              <a:t>The Chemical River: </a:t>
            </a:r>
            <a:r>
              <a:rPr lang="en-US" sz="1800" b="0" dirty="0" smtClean="0"/>
              <a:t>measure pH and dissolved oxygen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884098" y="191294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pic>
        <p:nvPicPr>
          <p:cNvPr id="142339" name="Picture 3" descr="http://www.epa.gov/greatlakes/arcs/EPA-905-R94-005/fig1.gif"/>
          <p:cNvPicPr>
            <a:picLocks noChangeAspect="1" noChangeArrowheads="1"/>
          </p:cNvPicPr>
          <p:nvPr/>
        </p:nvPicPr>
        <p:blipFill>
          <a:blip r:embed="rId3"/>
          <a:srcRect r="1538" b="18403"/>
          <a:stretch>
            <a:fillRect/>
          </a:stretch>
        </p:blipFill>
        <p:spPr bwMode="auto">
          <a:xfrm>
            <a:off x="304800" y="944562"/>
            <a:ext cx="6477889" cy="548466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17" name="Rectangle 2"/>
          <p:cNvSpPr txBox="1">
            <a:spLocks noRot="1" noChangeArrowheads="1"/>
          </p:cNvSpPr>
          <p:nvPr/>
        </p:nvSpPr>
        <p:spPr bwMode="auto">
          <a:xfrm>
            <a:off x="446900" y="76200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rgbClr val="00B0F0"/>
                </a:solidFill>
              </a:rPr>
              <a:t>The Buffalo River</a:t>
            </a:r>
            <a:endParaRPr lang="en-US" kern="0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59688">
            <a:off x="484474" y="133538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Buffalo River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1832" y="1143000"/>
            <a:ext cx="2073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The </a:t>
            </a:r>
            <a:r>
              <a:rPr lang="en-US" b="0" dirty="0" smtClean="0">
                <a:solidFill>
                  <a:srgbClr val="FFFF00"/>
                </a:solidFill>
              </a:rPr>
              <a:t>Buffalo River </a:t>
            </a:r>
            <a:r>
              <a:rPr lang="en-US" b="0" dirty="0" smtClean="0"/>
              <a:t>flows into Lake Erie. Three tributaries join together to form the Buffalo River: </a:t>
            </a:r>
          </a:p>
          <a:p>
            <a:pPr algn="ctr"/>
            <a:r>
              <a:rPr lang="en-US" b="0" dirty="0" smtClean="0">
                <a:solidFill>
                  <a:srgbClr val="FFFF00"/>
                </a:solidFill>
              </a:rPr>
              <a:t>Cayuga Creek, Buffalo Creek</a:t>
            </a:r>
            <a:r>
              <a:rPr lang="en-US" b="0" dirty="0" smtClean="0"/>
              <a:t>, and </a:t>
            </a:r>
            <a:r>
              <a:rPr lang="en-US" b="0" dirty="0" smtClean="0">
                <a:solidFill>
                  <a:srgbClr val="FFFF00"/>
                </a:solidFill>
              </a:rPr>
              <a:t>Cazenovia Creek. 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8038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/>
              </a:rPr>
              <a:t>Brief History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991" y="1143000"/>
            <a:ext cx="4800600" cy="502920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FF00"/>
                </a:solidFill>
                <a:effectLst/>
              </a:rPr>
              <a:t>1900s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: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Buffalo experiences huge industrial </a:t>
            </a:r>
            <a:r>
              <a:rPr lang="en-US" sz="2000" dirty="0" smtClean="0">
                <a:effectLst/>
              </a:rPr>
              <a:t>and economic </a:t>
            </a:r>
            <a:r>
              <a:rPr lang="en-US" sz="2000" dirty="0">
                <a:effectLst/>
              </a:rPr>
              <a:t>growth along the waterfront. Industries dump toxic chemicals into the river.</a:t>
            </a:r>
          </a:p>
          <a:p>
            <a:r>
              <a:rPr lang="en-US" sz="2000" b="1" dirty="0">
                <a:solidFill>
                  <a:srgbClr val="FFFF00"/>
                </a:solidFill>
                <a:effectLst/>
              </a:rPr>
              <a:t>1965: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Buffalo River </a:t>
            </a:r>
            <a:r>
              <a:rPr lang="en-US" sz="2000" dirty="0" smtClean="0">
                <a:effectLst/>
              </a:rPr>
              <a:t>declared </a:t>
            </a:r>
            <a:r>
              <a:rPr lang="en-US" sz="2000" dirty="0">
                <a:effectLst/>
              </a:rPr>
              <a:t>functionally dead and “devoid of life.”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/>
              </a:rPr>
              <a:t>1987</a:t>
            </a:r>
            <a:r>
              <a:rPr lang="en-US" sz="2000" b="1" dirty="0">
                <a:effectLst/>
              </a:rPr>
              <a:t>: </a:t>
            </a:r>
            <a:r>
              <a:rPr lang="en-US" sz="2000" dirty="0">
                <a:effectLst/>
              </a:rPr>
              <a:t>Buffalo River named an “Area of Concern” </a:t>
            </a:r>
            <a:r>
              <a:rPr lang="en-US" sz="2000" dirty="0" smtClean="0">
                <a:effectLst/>
              </a:rPr>
              <a:t>by </a:t>
            </a:r>
            <a:r>
              <a:rPr lang="en-US" sz="2000" dirty="0">
                <a:effectLst/>
              </a:rPr>
              <a:t>the Environmental Protection </a:t>
            </a:r>
            <a:r>
              <a:rPr lang="en-US" sz="2000" dirty="0" smtClean="0">
                <a:effectLst/>
              </a:rPr>
              <a:t>Agency due to its severe environmental degradation.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/>
              </a:rPr>
              <a:t>2011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: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The Buffalo River Restoration Partnership begins major </a:t>
            </a:r>
            <a:r>
              <a:rPr lang="en-US" sz="2000" dirty="0" smtClean="0">
                <a:effectLst/>
              </a:rPr>
              <a:t>restoration efforts. </a:t>
            </a:r>
            <a:endParaRPr lang="en-US" sz="2000" dirty="0">
              <a:effectLst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/>
              </a:rPr>
              <a:t>2019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: </a:t>
            </a:r>
            <a:r>
              <a:rPr lang="en-US" sz="2000" dirty="0" smtClean="0">
                <a:effectLst/>
              </a:rPr>
              <a:t>The Buffalo </a:t>
            </a:r>
            <a:r>
              <a:rPr lang="en-US" sz="2000" dirty="0">
                <a:effectLst/>
              </a:rPr>
              <a:t>River </a:t>
            </a:r>
            <a:r>
              <a:rPr lang="en-US" sz="2000" dirty="0" smtClean="0">
                <a:effectLst/>
              </a:rPr>
              <a:t>is no </a:t>
            </a:r>
            <a:r>
              <a:rPr lang="en-US" sz="2000" dirty="0">
                <a:effectLst/>
              </a:rPr>
              <a:t>longer an Area of Concern </a:t>
            </a:r>
            <a:r>
              <a:rPr lang="en-US" sz="2000" dirty="0" smtClean="0">
                <a:effectLst/>
              </a:rPr>
              <a:t>(???)</a:t>
            </a:r>
            <a:endParaRPr lang="en-US" sz="2000" dirty="0">
              <a:effectLst/>
            </a:endParaRPr>
          </a:p>
          <a:p>
            <a:endParaRPr lang="en-US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06591" y="1295400"/>
            <a:ext cx="3973513" cy="3657600"/>
            <a:chOff x="110249947" y="110121700"/>
            <a:chExt cx="3591095" cy="3416415"/>
          </a:xfrm>
        </p:grpSpPr>
        <p:pic>
          <p:nvPicPr>
            <p:cNvPr id="1034" name="Picture 10" descr="br aoc 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6383" r="12263" b="4489"/>
            <a:stretch>
              <a:fillRect/>
            </a:stretch>
          </p:blipFill>
          <p:spPr bwMode="auto">
            <a:xfrm>
              <a:off x="110249947" y="110413800"/>
              <a:ext cx="3591095" cy="285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0553500" y="110121700"/>
              <a:ext cx="2959100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effectLst/>
                  <a:latin typeface="Segoe UI Symbol" panose="020B0502040204020203" pitchFamily="34" charset="0"/>
                </a:rPr>
                <a:t>Area of Concern/Buffalo River Restoration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2164642" y="113271415"/>
              <a:ext cx="16764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1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</a:rPr>
                <a:t>Map: Ecology &amp; Environment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</a:rPr>
              <a:t>Sample Site</a:t>
            </a: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6539" y="1599363"/>
            <a:ext cx="5046784" cy="5258637"/>
          </a:xfrm>
        </p:spPr>
        <p:txBody>
          <a:bodyPr/>
          <a:lstStyle/>
          <a:p>
            <a:r>
              <a:rPr lang="en-US" sz="2000" dirty="0" smtClean="0">
                <a:effectLst/>
              </a:rPr>
              <a:t>Each site is unique, and ranges from city parks to rural nature preserves. </a:t>
            </a:r>
          </a:p>
          <a:p>
            <a:r>
              <a:rPr lang="en-US" sz="2000" dirty="0" smtClean="0">
                <a:effectLst/>
              </a:rPr>
              <a:t>Packet gives address (or closest address/latitude &amp; longitude) of your school’s sample site.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  <a:effectLst/>
              </a:rPr>
              <a:t>Note: Individual school-to-site directions are not included. </a:t>
            </a:r>
            <a:r>
              <a:rPr lang="en-US" sz="1600" dirty="0">
                <a:solidFill>
                  <a:srgbClr val="FFFF00"/>
                </a:solidFill>
                <a:effectLst/>
              </a:rPr>
              <a:t>T</a:t>
            </a:r>
            <a:r>
              <a:rPr lang="en-US" sz="1600" dirty="0" smtClean="0">
                <a:solidFill>
                  <a:srgbClr val="FFFF00"/>
                </a:solidFill>
                <a:effectLst/>
              </a:rPr>
              <a:t>he directions in the packets are for event partner and volunteer use.</a:t>
            </a:r>
          </a:p>
          <a:p>
            <a:r>
              <a:rPr lang="en-US" sz="2000" dirty="0" smtClean="0">
                <a:effectLst/>
              </a:rPr>
              <a:t>Packet provides pictures and description of sample site. </a:t>
            </a:r>
          </a:p>
          <a:p>
            <a:r>
              <a:rPr lang="en-US" sz="2000" dirty="0" smtClean="0">
                <a:effectLst/>
              </a:rPr>
              <a:t>Map provides </a:t>
            </a:r>
            <a:r>
              <a:rPr lang="en-US" sz="2000" dirty="0">
                <a:effectLst/>
              </a:rPr>
              <a:t>directions to nearest restroom facilities (may be on-site or a nearby gas station).</a:t>
            </a:r>
          </a:p>
          <a:p>
            <a:pPr lvl="1"/>
            <a:r>
              <a:rPr lang="en-US" sz="1600" dirty="0">
                <a:solidFill>
                  <a:srgbClr val="FFFF00"/>
                </a:solidFill>
                <a:effectLst/>
              </a:rPr>
              <a:t>Note:</a:t>
            </a:r>
            <a:r>
              <a:rPr lang="en-US" sz="1600" dirty="0">
                <a:effectLst/>
              </a:rPr>
              <a:t> </a:t>
            </a:r>
            <a:r>
              <a:rPr lang="en-US" sz="1600" dirty="0">
                <a:solidFill>
                  <a:srgbClr val="FFFF00"/>
                </a:solidFill>
                <a:effectLst/>
              </a:rPr>
              <a:t>restroom facilities may be limited at your site. Ensure students are aware of this. </a:t>
            </a:r>
            <a:endParaRPr lang="en-US" sz="2000" dirty="0">
              <a:effectLst/>
            </a:endParaRPr>
          </a:p>
          <a:p>
            <a:endParaRPr lang="en-US" sz="2100" dirty="0" smtClean="0">
              <a:effectLst/>
            </a:endParaRPr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599363"/>
            <a:ext cx="4038600" cy="2820237"/>
          </a:xfrm>
        </p:spPr>
        <p:txBody>
          <a:bodyPr/>
          <a:lstStyle/>
          <a:p>
            <a:r>
              <a:rPr lang="en-US" sz="2000" dirty="0" smtClean="0">
                <a:effectLst/>
              </a:rPr>
              <a:t>Sample sites were chosen based on safety, accessibility, and landowner permission.</a:t>
            </a:r>
          </a:p>
          <a:p>
            <a:r>
              <a:rPr lang="en-US" sz="2000" dirty="0" smtClean="0">
                <a:effectLst/>
              </a:rPr>
              <a:t>Schools were assigned to sample site based on class size, size of sample site, and proximity of site to school.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2"/>
          </p:nvPr>
        </p:nvSpPr>
        <p:spPr>
          <a:xfrm>
            <a:off x="1562100" y="685800"/>
            <a:ext cx="6019800" cy="72766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effectLst/>
              </a:rPr>
              <a:t>You may download your site description and map at:</a:t>
            </a:r>
          </a:p>
          <a:p>
            <a:pPr marL="0" indent="0" algn="ctr">
              <a:buNone/>
            </a:pPr>
            <a:r>
              <a:rPr lang="en-US" sz="1800" u="sng" dirty="0" smtClean="0">
                <a:solidFill>
                  <a:srgbClr val="FFC000"/>
                </a:solidFill>
                <a:effectLst/>
              </a:rPr>
              <a:t>reinsteinwoods.org/</a:t>
            </a:r>
            <a:r>
              <a:rPr lang="en-US" sz="1800" u="sng" dirty="0" err="1" smtClean="0">
                <a:solidFill>
                  <a:srgbClr val="FFC000"/>
                </a:solidFill>
                <a:effectLst/>
              </a:rPr>
              <a:t>dayinthelife</a:t>
            </a:r>
            <a:r>
              <a:rPr lang="en-US" sz="1800" u="sng" dirty="0" smtClean="0">
                <a:solidFill>
                  <a:srgbClr val="FFC000"/>
                </a:solidFill>
                <a:effectLst/>
              </a:rPr>
              <a:t>/</a:t>
            </a:r>
            <a:r>
              <a:rPr lang="en-US" sz="1800" u="sng" dirty="0" err="1" smtClean="0">
                <a:solidFill>
                  <a:srgbClr val="FFC000"/>
                </a:solidFill>
                <a:effectLst/>
              </a:rPr>
              <a:t>samplesites</a:t>
            </a:r>
            <a:endParaRPr lang="en-US" sz="1800" u="sng" dirty="0">
              <a:solidFill>
                <a:srgbClr val="FFC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962400"/>
            <a:ext cx="3454400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833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75" y="152400"/>
            <a:ext cx="82296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00B0F0"/>
                </a:solidFill>
                <a:effectLst/>
              </a:rPr>
              <a:t>Before the Event</a:t>
            </a:r>
            <a:r>
              <a:rPr lang="en-US" sz="4000" dirty="0" smtClean="0">
                <a:solidFill>
                  <a:srgbClr val="00B0F0"/>
                </a:solidFill>
                <a:effectLst/>
              </a:rPr>
              <a:t/>
            </a:r>
            <a:br>
              <a:rPr lang="en-US" sz="4000" dirty="0" smtClean="0">
                <a:solidFill>
                  <a:srgbClr val="00B0F0"/>
                </a:solidFill>
                <a:effectLst/>
              </a:rPr>
            </a:br>
            <a:r>
              <a:rPr lang="en-US" sz="2000" dirty="0" smtClean="0">
                <a:solidFill>
                  <a:srgbClr val="00B0F0"/>
                </a:solidFill>
                <a:effectLst/>
              </a:rPr>
              <a:t>Teacher Packet – Event Information, page 1</a:t>
            </a:r>
            <a:endParaRPr lang="en-US" sz="2000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0275" y="1143000"/>
            <a:ext cx="8686800" cy="5410200"/>
          </a:xfrm>
        </p:spPr>
        <p:txBody>
          <a:bodyPr/>
          <a:lstStyle/>
          <a:p>
            <a:r>
              <a:rPr lang="en-US" sz="1800" dirty="0" smtClean="0">
                <a:effectLst/>
              </a:rPr>
              <a:t>Student Preparation </a:t>
            </a:r>
            <a:r>
              <a:rPr lang="en-US" sz="1800" dirty="0" err="1" smtClean="0">
                <a:effectLst/>
              </a:rPr>
              <a:t>Powerpoint</a:t>
            </a:r>
            <a:r>
              <a:rPr lang="en-US" sz="1800" dirty="0" smtClean="0">
                <a:effectLst/>
              </a:rPr>
              <a:t> available online.</a:t>
            </a:r>
          </a:p>
          <a:p>
            <a:r>
              <a:rPr lang="en-US" sz="1800" dirty="0">
                <a:effectLst/>
              </a:rPr>
              <a:t>Make copies of Student Activity </a:t>
            </a:r>
            <a:r>
              <a:rPr lang="en-US" sz="1800" dirty="0" smtClean="0">
                <a:effectLst/>
              </a:rPr>
              <a:t>Packet to be used on day of event. </a:t>
            </a:r>
          </a:p>
          <a:p>
            <a:r>
              <a:rPr lang="en-US" sz="1800" dirty="0">
                <a:solidFill>
                  <a:srgbClr val="FFFF00"/>
                </a:solidFill>
                <a:effectLst/>
              </a:rPr>
              <a:t>T</a:t>
            </a:r>
            <a:r>
              <a:rPr lang="en-US" sz="1800" dirty="0" smtClean="0">
                <a:solidFill>
                  <a:srgbClr val="FFFF00"/>
                </a:solidFill>
                <a:effectLst/>
              </a:rPr>
              <a:t>ransportation</a:t>
            </a:r>
            <a:r>
              <a:rPr lang="en-US" sz="1800" dirty="0" smtClean="0">
                <a:effectLst/>
              </a:rPr>
              <a:t>: teacher is responsible for arranging a bus. Send bus invoice to Reinstein Woods before December 31. Reinstein will apply bus grant money; the rest must be covered by school. </a:t>
            </a:r>
          </a:p>
          <a:p>
            <a:r>
              <a:rPr lang="en-US" sz="1800" dirty="0">
                <a:solidFill>
                  <a:srgbClr val="FFFF00"/>
                </a:solidFill>
                <a:effectLst/>
              </a:rPr>
              <a:t>Equipment</a:t>
            </a:r>
            <a:r>
              <a:rPr lang="en-US" sz="1800" dirty="0">
                <a:effectLst/>
              </a:rPr>
              <a:t>: </a:t>
            </a:r>
            <a:r>
              <a:rPr lang="en-US" sz="1800" dirty="0" smtClean="0">
                <a:effectLst/>
              </a:rPr>
              <a:t>All </a:t>
            </a:r>
            <a:r>
              <a:rPr lang="en-US" sz="1800" dirty="0">
                <a:effectLst/>
              </a:rPr>
              <a:t>essential equipment is provided by Reinstein Woods. Teacher may bring extra equipment (see “Suggested Equipment” </a:t>
            </a:r>
            <a:r>
              <a:rPr lang="en-US" sz="1800" dirty="0" smtClean="0">
                <a:effectLst/>
              </a:rPr>
              <a:t>list on page 3). </a:t>
            </a:r>
          </a:p>
          <a:p>
            <a:r>
              <a:rPr lang="en-US" sz="1800" dirty="0" smtClean="0">
                <a:effectLst/>
              </a:rPr>
              <a:t>Inform Reinstein Woods of any student special needs or other concerns at least 2 weeks PRIOR to the event. </a:t>
            </a:r>
          </a:p>
          <a:p>
            <a:r>
              <a:rPr lang="en-US" sz="1800" dirty="0" smtClean="0">
                <a:effectLst/>
              </a:rPr>
              <a:t>Invite extra </a:t>
            </a:r>
            <a:r>
              <a:rPr lang="en-US" sz="1800" dirty="0" smtClean="0">
                <a:solidFill>
                  <a:srgbClr val="FFFF00"/>
                </a:solidFill>
                <a:effectLst/>
              </a:rPr>
              <a:t>chaperones</a:t>
            </a:r>
            <a:r>
              <a:rPr lang="en-US" sz="1800" dirty="0" smtClean="0">
                <a:effectLst/>
              </a:rPr>
              <a:t> to the event – teacher aids/other teachers are welcome (strongly encouraged). </a:t>
            </a:r>
          </a:p>
          <a:p>
            <a:r>
              <a:rPr lang="en-US" sz="1800" dirty="0" smtClean="0">
                <a:solidFill>
                  <a:srgbClr val="FFFF00"/>
                </a:solidFill>
                <a:effectLst/>
              </a:rPr>
              <a:t>Optional: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  <a:effectLst/>
              </a:rPr>
              <a:t>Model </a:t>
            </a:r>
            <a:r>
              <a:rPr lang="en-US" sz="1600" dirty="0">
                <a:solidFill>
                  <a:srgbClr val="FFFF00"/>
                </a:solidFill>
                <a:effectLst/>
              </a:rPr>
              <a:t>Releases:</a:t>
            </a:r>
            <a:r>
              <a:rPr lang="en-US" sz="1600" dirty="0">
                <a:effectLst/>
              </a:rPr>
              <a:t> make copies and send home to be signed by parents. Return signed waivers to </a:t>
            </a:r>
            <a:r>
              <a:rPr lang="en-US" sz="1600" dirty="0" err="1">
                <a:effectLst/>
              </a:rPr>
              <a:t>Reinstein</a:t>
            </a:r>
            <a:r>
              <a:rPr lang="en-US" sz="1600" dirty="0">
                <a:effectLst/>
              </a:rPr>
              <a:t> Woods. This allows us to take and use pictures of the </a:t>
            </a:r>
            <a:r>
              <a:rPr lang="en-US" sz="1600" dirty="0" smtClean="0">
                <a:effectLst/>
              </a:rPr>
              <a:t>event.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  <a:effectLst/>
              </a:rPr>
              <a:t>Predictions </a:t>
            </a:r>
            <a:r>
              <a:rPr lang="en-US" sz="1600" dirty="0">
                <a:solidFill>
                  <a:srgbClr val="FFFF00"/>
                </a:solidFill>
                <a:effectLst/>
              </a:rPr>
              <a:t>Worksheet</a:t>
            </a:r>
            <a:r>
              <a:rPr lang="en-US" sz="1600" dirty="0">
                <a:effectLst/>
              </a:rPr>
              <a:t>: see Teacher Packet, page 9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8834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B0F0"/>
                </a:solidFill>
                <a:effectLst/>
              </a:rPr>
              <a:t>Event Information</a:t>
            </a:r>
            <a:br>
              <a:rPr lang="en-US" sz="4000" dirty="0">
                <a:solidFill>
                  <a:srgbClr val="00B0F0"/>
                </a:solidFill>
                <a:effectLst/>
              </a:rPr>
            </a:br>
            <a:r>
              <a:rPr lang="en-US" sz="2000" dirty="0">
                <a:solidFill>
                  <a:srgbClr val="00B0F0"/>
                </a:solidFill>
                <a:effectLst/>
              </a:rPr>
              <a:t>Teacher Packet </a:t>
            </a:r>
            <a:r>
              <a:rPr lang="en-US" sz="2000" dirty="0" smtClean="0">
                <a:solidFill>
                  <a:srgbClr val="00B0F0"/>
                </a:solidFill>
                <a:effectLst/>
              </a:rPr>
              <a:t>page </a:t>
            </a:r>
            <a:r>
              <a:rPr lang="en-US" sz="2000" dirty="0">
                <a:solidFill>
                  <a:srgbClr val="00B0F0"/>
                </a:solidFill>
                <a:effectLst/>
              </a:rPr>
              <a:t>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884058" cy="52578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  <a:effectLst/>
              </a:rPr>
              <a:t>Warning: </a:t>
            </a:r>
            <a:r>
              <a:rPr lang="en-US" sz="2000" dirty="0" smtClean="0">
                <a:effectLst/>
              </a:rPr>
              <a:t>students are guaranteed to get wet and muddy!</a:t>
            </a:r>
          </a:p>
          <a:p>
            <a:r>
              <a:rPr lang="en-US" sz="2000" dirty="0" smtClean="0">
                <a:solidFill>
                  <a:srgbClr val="FFFF00"/>
                </a:solidFill>
                <a:effectLst/>
              </a:rPr>
              <a:t>Dress appropriately.</a:t>
            </a:r>
          </a:p>
          <a:p>
            <a:pPr lvl="1"/>
            <a:r>
              <a:rPr lang="en-US" sz="2000" dirty="0">
                <a:effectLst/>
              </a:rPr>
              <a:t>Bring extra shoes or rubber boots.</a:t>
            </a:r>
          </a:p>
          <a:p>
            <a:pPr lvl="1"/>
            <a:r>
              <a:rPr lang="en-US" sz="2000" dirty="0" smtClean="0">
                <a:effectLst/>
              </a:rPr>
              <a:t>Wear clothes that can get muddy.</a:t>
            </a:r>
          </a:p>
          <a:p>
            <a:r>
              <a:rPr lang="en-US" sz="2000" dirty="0" smtClean="0">
                <a:effectLst/>
              </a:rPr>
              <a:t>Program should last between 2-3 hours. </a:t>
            </a:r>
          </a:p>
          <a:p>
            <a:r>
              <a:rPr lang="en-US" sz="2000" dirty="0" smtClean="0">
                <a:effectLst/>
              </a:rPr>
              <a:t>At least one trained staff, partner, or volunteer will assist with the event at your site. </a:t>
            </a:r>
          </a:p>
          <a:p>
            <a:r>
              <a:rPr lang="en-US" sz="2000" dirty="0" smtClean="0">
                <a:solidFill>
                  <a:srgbClr val="FFFF00"/>
                </a:solidFill>
                <a:effectLst/>
              </a:rPr>
              <a:t>7 activities</a:t>
            </a:r>
            <a:r>
              <a:rPr lang="en-US" sz="2000" dirty="0" smtClean="0">
                <a:effectLst/>
              </a:rPr>
              <a:t>; 15 minutes per activity (more on activities later). Students rotate in small groups through all activities. </a:t>
            </a:r>
          </a:p>
          <a:p>
            <a:r>
              <a:rPr lang="en-US" sz="2000" dirty="0" smtClean="0">
                <a:solidFill>
                  <a:srgbClr val="FFFF00"/>
                </a:solidFill>
                <a:effectLst/>
              </a:rPr>
              <a:t>Lunch break</a:t>
            </a:r>
            <a:r>
              <a:rPr lang="en-US" sz="2000" dirty="0" smtClean="0">
                <a:effectLst/>
              </a:rPr>
              <a:t>: up to teacher to decide if &amp; when to take a lunch during event.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58" y="1323033"/>
            <a:ext cx="3802742" cy="2852057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034224" y="4355123"/>
            <a:ext cx="396965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000" b="0" kern="0" dirty="0" smtClean="0">
                <a:effectLst/>
              </a:rPr>
              <a:t>Please return all equipment to staff person at the end of the event.</a:t>
            </a:r>
          </a:p>
          <a:p>
            <a:pPr eaLnBrk="1" hangingPunct="1"/>
            <a:r>
              <a:rPr lang="en-US" sz="2000" b="0" kern="0" dirty="0" smtClean="0">
                <a:effectLst/>
              </a:rPr>
              <a:t>Please ensure the site and its facilities are left in good order (no garbage, etc.)</a:t>
            </a:r>
          </a:p>
        </p:txBody>
      </p:sp>
    </p:spTree>
    <p:extLst>
      <p:ext uri="{BB962C8B-B14F-4D97-AF65-F5344CB8AC3E}">
        <p14:creationId xmlns:p14="http://schemas.microsoft.com/office/powerpoint/2010/main" val="63908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00B0F0"/>
                </a:solidFill>
              </a:rPr>
              <a:t>Staff, Volunteers &amp; Partner Organizations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152400" y="952500"/>
            <a:ext cx="8915400" cy="685800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>
                <a:effectLst/>
              </a:rPr>
              <a:t>Each school is partnered with a local organization.</a:t>
            </a:r>
          </a:p>
        </p:txBody>
      </p:sp>
      <p:pic>
        <p:nvPicPr>
          <p:cNvPr id="1028" name="Picture 4" descr="E:\BRowan\Invasives\BR Invasive Material 2012\GMC\Publicity\BAS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91113"/>
            <a:ext cx="1371600" cy="1389530"/>
          </a:xfrm>
          <a:prstGeom prst="rect">
            <a:avLst/>
          </a:prstGeom>
          <a:noFill/>
        </p:spPr>
      </p:pic>
      <p:pic>
        <p:nvPicPr>
          <p:cNvPr id="1030" name="Picture 6" descr="http://www.buffalorising.com/assets_c/2012/09/bnr-thumb-375xauto-337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5318592"/>
            <a:ext cx="3157746" cy="1162051"/>
          </a:xfrm>
          <a:prstGeom prst="rect">
            <a:avLst/>
          </a:prstGeom>
          <a:noFill/>
        </p:spPr>
      </p:pic>
      <p:pic>
        <p:nvPicPr>
          <p:cNvPr id="13" name="Picture 2" descr="E:\BRowan\Reinstein docs\Reinstein-Logos\Black\Reinstein-logo-blac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8873" y="4270997"/>
            <a:ext cx="2650227" cy="820116"/>
          </a:xfrm>
          <a:prstGeom prst="rect">
            <a:avLst/>
          </a:prstGeom>
          <a:noFill/>
        </p:spPr>
      </p:pic>
      <p:pic>
        <p:nvPicPr>
          <p:cNvPr id="4" name="Picture 4" descr="E:\BRowan\Day in the Life\For Staff &amp; Partners\Publicity\Sea_Grant_logo.jpg"/>
          <p:cNvPicPr>
            <a:picLocks noChangeAspect="1" noChangeArrowheads="1"/>
          </p:cNvPicPr>
          <p:nvPr/>
        </p:nvPicPr>
        <p:blipFill>
          <a:blip r:embed="rId6"/>
          <a:srcRect l="9236" t="10181" r="9236" b="24661"/>
          <a:stretch>
            <a:fillRect/>
          </a:stretch>
        </p:blipFill>
        <p:spPr bwMode="auto">
          <a:xfrm>
            <a:off x="5388873" y="5409080"/>
            <a:ext cx="1905000" cy="1071563"/>
          </a:xfrm>
          <a:prstGeom prst="rect">
            <a:avLst/>
          </a:prstGeom>
          <a:noFill/>
        </p:spPr>
      </p:pic>
      <p:pic>
        <p:nvPicPr>
          <p:cNvPr id="1029" name="Picture 5" descr="E:\BRowan\Day in the Life\For Staff &amp; Partners\Publicity\usfws 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9017" y="5205583"/>
            <a:ext cx="1066800" cy="12750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81000" y="1601891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alatino"/>
              </a:rPr>
              <a:t>Staff, Partners, and Volunteers: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Palatino"/>
              </a:rPr>
              <a:t>1-3 people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Palatino"/>
              </a:rPr>
              <a:t>Will meet your class at the sample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Palatino"/>
              </a:rPr>
              <a:t>Will bring essential equipment to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Palatino"/>
              </a:rPr>
              <a:t>Will </a:t>
            </a:r>
            <a:r>
              <a:rPr lang="en-US" b="0" dirty="0">
                <a:latin typeface="Palatino"/>
              </a:rPr>
              <a:t>a</a:t>
            </a:r>
            <a:r>
              <a:rPr lang="en-US" b="0" dirty="0" smtClean="0">
                <a:latin typeface="Palatino"/>
              </a:rPr>
              <a:t>ssist with activities: handing out equipment, understanding directions, interpreting data,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Palatino"/>
              </a:rPr>
              <a:t>May bring their own equipment for additional testing with students.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70" y="4293889"/>
            <a:ext cx="2743206" cy="865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14324</TotalTime>
  <Words>2236</Words>
  <Application>Microsoft Office PowerPoint</Application>
  <PresentationFormat>On-screen Show (4:3)</PresentationFormat>
  <Paragraphs>221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Palatino</vt:lpstr>
      <vt:lpstr>Segoe UI Symbol</vt:lpstr>
      <vt:lpstr>Times</vt:lpstr>
      <vt:lpstr>Times New Roman</vt:lpstr>
      <vt:lpstr>Wingdings</vt:lpstr>
      <vt:lpstr>Stream</vt:lpstr>
      <vt:lpstr>A Day in the Life of the Buffalo River Teacher Training</vt:lpstr>
      <vt:lpstr>DITL Teacher Materials</vt:lpstr>
      <vt:lpstr>What is “A Day in the Life”?</vt:lpstr>
      <vt:lpstr>PowerPoint Presentation</vt:lpstr>
      <vt:lpstr>Brief History</vt:lpstr>
      <vt:lpstr>Sample Site </vt:lpstr>
      <vt:lpstr>Before the Event Teacher Packet – Event Information, page 1</vt:lpstr>
      <vt:lpstr>Event Information Teacher Packet page 1</vt:lpstr>
      <vt:lpstr>Staff, Volunteers &amp; Partner Organizations</vt:lpstr>
      <vt:lpstr>Running the Event</vt:lpstr>
      <vt:lpstr>After the Event</vt:lpstr>
      <vt:lpstr>The Activities</vt:lpstr>
      <vt:lpstr>#1: Turbidity</vt:lpstr>
      <vt:lpstr>#2: Weather &amp; Wind</vt:lpstr>
      <vt:lpstr>#3: Environment at the Sampling Site</vt:lpstr>
      <vt:lpstr>#4: Sketch a Map </vt:lpstr>
      <vt:lpstr>#5: Water Temperature</vt:lpstr>
      <vt:lpstr> </vt:lpstr>
      <vt:lpstr>#7: Water Chemistry - Dissolved Oxygen (DO)</vt:lpstr>
      <vt:lpstr>#7: Water Chemistry - pH</vt:lpstr>
      <vt:lpstr>Time Fillers</vt:lpstr>
      <vt:lpstr>End of Event</vt:lpstr>
      <vt:lpstr>PowerPoint Presentation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 Estuary</dc:title>
  <dc:creator>Dallas Abbott</dc:creator>
  <cp:lastModifiedBy>HDADMIN</cp:lastModifiedBy>
  <cp:revision>373</cp:revision>
  <cp:lastPrinted>2015-06-03T14:25:19Z</cp:lastPrinted>
  <dcterms:created xsi:type="dcterms:W3CDTF">2002-10-09T17:05:26Z</dcterms:created>
  <dcterms:modified xsi:type="dcterms:W3CDTF">2016-03-10T16:30:24Z</dcterms:modified>
</cp:coreProperties>
</file>